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9" r:id="rId3"/>
    <p:sldId id="258" r:id="rId4"/>
    <p:sldId id="259" r:id="rId5"/>
    <p:sldId id="271" r:id="rId6"/>
    <p:sldId id="270" r:id="rId7"/>
    <p:sldId id="260" r:id="rId8"/>
    <p:sldId id="261" r:id="rId9"/>
    <p:sldId id="262" r:id="rId10"/>
    <p:sldId id="273" r:id="rId11"/>
    <p:sldId id="274" r:id="rId12"/>
    <p:sldId id="263" r:id="rId13"/>
    <p:sldId id="264" r:id="rId14"/>
    <p:sldId id="275" r:id="rId15"/>
    <p:sldId id="276" r:id="rId16"/>
    <p:sldId id="265" r:id="rId17"/>
    <p:sldId id="266" r:id="rId18"/>
    <p:sldId id="267" r:id="rId19"/>
    <p:sldId id="277" r:id="rId20"/>
    <p:sldId id="278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00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0" autoAdjust="0"/>
    <p:restoredTop sz="94723" autoAdjust="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4" y="1284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75C5-CE01-49A2-9308-BFF5534739E0}" type="datetimeFigureOut">
              <a:rPr lang="fr-FR" smtClean="0"/>
              <a:pPr/>
              <a:t>14/09/2023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1763-4C27-4199-ACC6-CFC66B023F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75C5-CE01-49A2-9308-BFF5534739E0}" type="datetimeFigureOut">
              <a:rPr lang="fr-FR" smtClean="0"/>
              <a:pPr/>
              <a:t>14/09/2023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1763-4C27-4199-ACC6-CFC66B023F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75C5-CE01-49A2-9308-BFF5534739E0}" type="datetimeFigureOut">
              <a:rPr lang="fr-FR" smtClean="0"/>
              <a:pPr/>
              <a:t>14/09/2023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1763-4C27-4199-ACC6-CFC66B023F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75C5-CE01-49A2-9308-BFF5534739E0}" type="datetimeFigureOut">
              <a:rPr lang="fr-FR" smtClean="0"/>
              <a:pPr/>
              <a:t>14/09/2023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1763-4C27-4199-ACC6-CFC66B023F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75C5-CE01-49A2-9308-BFF5534739E0}" type="datetimeFigureOut">
              <a:rPr lang="fr-FR" smtClean="0"/>
              <a:pPr/>
              <a:t>14/09/2023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1763-4C27-4199-ACC6-CFC66B023F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75C5-CE01-49A2-9308-BFF5534739E0}" type="datetimeFigureOut">
              <a:rPr lang="fr-FR" smtClean="0"/>
              <a:pPr/>
              <a:t>14/09/2023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1763-4C27-4199-ACC6-CFC66B023F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75C5-CE01-49A2-9308-BFF5534739E0}" type="datetimeFigureOut">
              <a:rPr lang="fr-FR" smtClean="0"/>
              <a:pPr/>
              <a:t>14/09/2023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1763-4C27-4199-ACC6-CFC66B023F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75C5-CE01-49A2-9308-BFF5534739E0}" type="datetimeFigureOut">
              <a:rPr lang="fr-FR" smtClean="0"/>
              <a:pPr/>
              <a:t>14/09/2023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1763-4C27-4199-ACC6-CFC66B023F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75C5-CE01-49A2-9308-BFF5534739E0}" type="datetimeFigureOut">
              <a:rPr lang="fr-FR" smtClean="0"/>
              <a:pPr/>
              <a:t>14/09/2023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1763-4C27-4199-ACC6-CFC66B023F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75C5-CE01-49A2-9308-BFF5534739E0}" type="datetimeFigureOut">
              <a:rPr lang="fr-FR" smtClean="0"/>
              <a:pPr/>
              <a:t>14/09/2023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1763-4C27-4199-ACC6-CFC66B023F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75C5-CE01-49A2-9308-BFF5534739E0}" type="datetimeFigureOut">
              <a:rPr lang="fr-FR" smtClean="0"/>
              <a:pPr/>
              <a:t>14/09/2023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1763-4C27-4199-ACC6-CFC66B023F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475C5-CE01-49A2-9308-BFF5534739E0}" type="datetimeFigureOut">
              <a:rPr lang="fr-FR" smtClean="0"/>
              <a:pPr/>
              <a:t>14/09/2023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41763-4C27-4199-ACC6-CFC66B023F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jules-ferry-villeneuve-le-roi.moncollege.valdemarne.f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duconnect.education.gouv.fr/idp/profile/SAML2/Redirect/SSO?execution=e1s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99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0" y="1714488"/>
            <a:ext cx="9144000" cy="2243152"/>
          </a:xfrm>
        </p:spPr>
        <p:txBody>
          <a:bodyPr>
            <a:noAutofit/>
          </a:bodyPr>
          <a:lstStyle/>
          <a:p>
            <a:r>
              <a:rPr lang="fr-FR" sz="6600" u="sng" dirty="0" smtClean="0">
                <a:latin typeface="Imprint MT Shadow" pitchFamily="82" charset="0"/>
              </a:rPr>
              <a:t>Bienvenue au collège </a:t>
            </a:r>
            <a:br>
              <a:rPr lang="fr-FR" sz="6600" u="sng" dirty="0" smtClean="0">
                <a:latin typeface="Imprint MT Shadow" pitchFamily="82" charset="0"/>
              </a:rPr>
            </a:br>
            <a:r>
              <a:rPr lang="fr-FR" sz="6600" u="sng" dirty="0" smtClean="0">
                <a:latin typeface="Imprint MT Shadow" pitchFamily="82" charset="0"/>
              </a:rPr>
              <a:t>Jules Ferry !</a:t>
            </a:r>
            <a:endParaRPr lang="fr-FR" sz="6600" u="sng" dirty="0">
              <a:latin typeface="Imprint MT Shadow" pitchFamily="82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57158" y="4714884"/>
            <a:ext cx="8786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Si ce n’est pas déjà fait, pensez à signer la liste d’émargement svp…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2800" b="1" u="sng" dirty="0" smtClean="0">
                <a:solidFill>
                  <a:srgbClr val="009999"/>
                </a:solidFill>
                <a:latin typeface="Comic Sans MS" pitchFamily="66" charset="0"/>
              </a:rPr>
              <a:t>Devoirs faits </a:t>
            </a:r>
          </a:p>
          <a:p>
            <a:r>
              <a:rPr lang="fr-FR" sz="2800" dirty="0" smtClean="0">
                <a:latin typeface="Comic Sans MS" pitchFamily="66" charset="0"/>
              </a:rPr>
              <a:t> </a:t>
            </a:r>
            <a:r>
              <a:rPr lang="fr-FR" sz="2400" dirty="0" smtClean="0">
                <a:latin typeface="Comic Sans MS" pitchFamily="66" charset="0"/>
              </a:rPr>
              <a:t>Aide aux devoirs, Soutien disciplinaire ou transdisciplinaire</a:t>
            </a:r>
          </a:p>
          <a:p>
            <a:r>
              <a:rPr lang="fr-FR" sz="2400" dirty="0" smtClean="0">
                <a:latin typeface="Comic Sans MS" pitchFamily="66" charset="0"/>
              </a:rPr>
              <a:t> Activités artistiques ou culturelles</a:t>
            </a:r>
          </a:p>
          <a:p>
            <a:r>
              <a:rPr lang="fr-FR" sz="2400" dirty="0" smtClean="0">
                <a:latin typeface="Comic Sans MS" pitchFamily="66" charset="0"/>
              </a:rPr>
              <a:t>A partir du mois d’Octobre</a:t>
            </a:r>
          </a:p>
          <a:p>
            <a:r>
              <a:rPr lang="fr-FR" sz="2400" dirty="0" smtClean="0">
                <a:latin typeface="Comic Sans MS" pitchFamily="66" charset="0"/>
              </a:rPr>
              <a:t>Dispositif destiné aux élèves volontaires, sur proposition éventuelle des enseignants, en fonction des places disponibles</a:t>
            </a:r>
          </a:p>
          <a:p>
            <a:r>
              <a:rPr lang="fr-FR" sz="2400" dirty="0" smtClean="0">
                <a:latin typeface="Comic Sans MS" pitchFamily="66" charset="0"/>
              </a:rPr>
              <a:t>DF obligatoire = Méthodologie (sur un trimestre)</a:t>
            </a:r>
          </a:p>
          <a:p>
            <a:pPr algn="ctr">
              <a:buNone/>
            </a:pPr>
            <a:endParaRPr lang="fr-FR" sz="2800" b="1" u="sng" dirty="0" smtClean="0">
              <a:solidFill>
                <a:srgbClr val="009999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fr-FR" sz="2800" b="1" u="sng" dirty="0" smtClean="0">
                <a:solidFill>
                  <a:srgbClr val="009999"/>
                </a:solidFill>
                <a:latin typeface="Comic Sans MS" pitchFamily="66" charset="0"/>
              </a:rPr>
              <a:t>Chorale</a:t>
            </a:r>
          </a:p>
          <a:p>
            <a:r>
              <a:rPr lang="fr-FR" sz="2400" dirty="0" smtClean="0">
                <a:latin typeface="Comic Sans MS" pitchFamily="66" charset="0"/>
              </a:rPr>
              <a:t>Le jeudi à 11h25 et le vendredi à 12h50</a:t>
            </a:r>
          </a:p>
          <a:p>
            <a:r>
              <a:rPr lang="fr-FR" sz="2400" dirty="0" smtClean="0">
                <a:latin typeface="Comic Sans MS" pitchFamily="66" charset="0"/>
              </a:rPr>
              <a:t>Ouverte à tous les élèves volontaires</a:t>
            </a:r>
          </a:p>
          <a:p>
            <a:r>
              <a:rPr lang="fr-FR" sz="2400" dirty="0" smtClean="0">
                <a:latin typeface="Comic Sans MS" pitchFamily="66" charset="0"/>
              </a:rPr>
              <a:t>Inscriptions auprès de M. Martinez</a:t>
            </a:r>
          </a:p>
          <a:p>
            <a:pPr algn="ctr">
              <a:buNone/>
            </a:pPr>
            <a:endParaRPr lang="fr-FR" sz="3400" b="1" u="sng" dirty="0" smtClean="0">
              <a:solidFill>
                <a:srgbClr val="009999"/>
              </a:solidFill>
              <a:latin typeface="Comic Sans MS" pitchFamily="66" charset="0"/>
            </a:endParaRPr>
          </a:p>
          <a:p>
            <a:pPr>
              <a:buNone/>
            </a:pPr>
            <a:endParaRPr lang="fr-FR" sz="2800" dirty="0" smtClean="0">
              <a:latin typeface="Comic Sans MS" pitchFamily="66" charset="0"/>
            </a:endParaRPr>
          </a:p>
          <a:p>
            <a:pPr>
              <a:buNone/>
            </a:pPr>
            <a:endParaRPr lang="fr-FR" sz="2800" dirty="0">
              <a:latin typeface="Comic Sans MS" pitchFamily="66" charset="0"/>
            </a:endParaRPr>
          </a:p>
          <a:p>
            <a:pPr>
              <a:buNone/>
            </a:pPr>
            <a:endParaRPr lang="fr-FR" sz="2800" dirty="0" smtClean="0">
              <a:latin typeface="Comic Sans MS" pitchFamily="66" charset="0"/>
            </a:endParaRPr>
          </a:p>
          <a:p>
            <a:pPr>
              <a:buNone/>
            </a:pPr>
            <a:endParaRPr lang="fr-FR" sz="2800" dirty="0" smtClean="0">
              <a:latin typeface="Comic Sans MS" pitchFamily="66" charset="0"/>
            </a:endParaRPr>
          </a:p>
          <a:p>
            <a:pPr>
              <a:buNone/>
            </a:pPr>
            <a:endParaRPr lang="fr-FR" sz="2800" dirty="0">
              <a:latin typeface="Comic Sans MS" pitchFamily="66" charset="0"/>
            </a:endParaRPr>
          </a:p>
          <a:p>
            <a:pPr>
              <a:buNone/>
            </a:pPr>
            <a:endParaRPr lang="fr-FR" sz="2800" dirty="0" smtClean="0">
              <a:latin typeface="Comic Sans MS" pitchFamily="66" charset="0"/>
            </a:endParaRPr>
          </a:p>
          <a:p>
            <a:pPr>
              <a:buNone/>
            </a:pPr>
            <a:endParaRPr lang="fr-FR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fr-FR" sz="2800" b="1" u="sng" dirty="0" smtClean="0">
                <a:solidFill>
                  <a:srgbClr val="009999"/>
                </a:solidFill>
                <a:latin typeface="Comic Sans MS" pitchFamily="66" charset="0"/>
              </a:rPr>
              <a:t>Clubs</a:t>
            </a:r>
          </a:p>
          <a:p>
            <a:r>
              <a:rPr lang="fr-FR" sz="2800" dirty="0" smtClean="0">
                <a:latin typeface="Comic Sans MS" pitchFamily="66" charset="0"/>
              </a:rPr>
              <a:t> </a:t>
            </a:r>
            <a:r>
              <a:rPr lang="fr-FR" sz="2600" dirty="0" smtClean="0">
                <a:latin typeface="Comic Sans MS" pitchFamily="66" charset="0"/>
              </a:rPr>
              <a:t>Club échec</a:t>
            </a:r>
          </a:p>
          <a:p>
            <a:r>
              <a:rPr lang="fr-FR" sz="2600" dirty="0" smtClean="0">
                <a:latin typeface="Comic Sans MS" pitchFamily="66" charset="0"/>
              </a:rPr>
              <a:t>Club Ludo-maths</a:t>
            </a:r>
          </a:p>
          <a:p>
            <a:r>
              <a:rPr lang="fr-FR" sz="2600" dirty="0" smtClean="0">
                <a:latin typeface="Comic Sans MS" pitchFamily="66" charset="0"/>
              </a:rPr>
              <a:t>Club bricolage</a:t>
            </a:r>
          </a:p>
          <a:p>
            <a:r>
              <a:rPr lang="fr-FR" sz="2600" dirty="0" smtClean="0">
                <a:latin typeface="Comic Sans MS" pitchFamily="66" charset="0"/>
              </a:rPr>
              <a:t>Sur le temps de la demi-pension</a:t>
            </a:r>
          </a:p>
          <a:p>
            <a:r>
              <a:rPr lang="fr-FR" sz="2600" dirty="0" smtClean="0">
                <a:latin typeface="Comic Sans MS" pitchFamily="66" charset="0"/>
              </a:rPr>
              <a:t>Inscriptions en cours ou à venir</a:t>
            </a:r>
          </a:p>
          <a:p>
            <a:endParaRPr lang="fr-FR" sz="28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fr-FR" sz="2800" b="1" u="sng" dirty="0" smtClean="0">
                <a:solidFill>
                  <a:srgbClr val="009999"/>
                </a:solidFill>
                <a:latin typeface="Comic Sans MS" pitchFamily="66" charset="0"/>
              </a:rPr>
              <a:t>Chorale</a:t>
            </a:r>
          </a:p>
          <a:p>
            <a:r>
              <a:rPr lang="fr-FR" sz="2600" dirty="0" smtClean="0">
                <a:latin typeface="Comic Sans MS" pitchFamily="66" charset="0"/>
              </a:rPr>
              <a:t>Le jeudi à 11h25 et le vendredi à 12h50</a:t>
            </a:r>
          </a:p>
          <a:p>
            <a:r>
              <a:rPr lang="fr-FR" sz="2600" dirty="0" smtClean="0">
                <a:latin typeface="Comic Sans MS" pitchFamily="66" charset="0"/>
              </a:rPr>
              <a:t>Ouverte à tous les élèves volontaires</a:t>
            </a:r>
          </a:p>
          <a:p>
            <a:r>
              <a:rPr lang="fr-FR" sz="2600" dirty="0" smtClean="0">
                <a:latin typeface="Comic Sans MS" pitchFamily="66" charset="0"/>
              </a:rPr>
              <a:t>Inscriptions auprès de M. Martinez</a:t>
            </a:r>
          </a:p>
          <a:p>
            <a:endParaRPr lang="fr-FR" sz="2800" dirty="0">
              <a:latin typeface="Comic Sans MS" pitchFamily="66" charset="0"/>
            </a:endParaRPr>
          </a:p>
          <a:p>
            <a:pPr algn="ctr">
              <a:buNone/>
            </a:pPr>
            <a:r>
              <a:rPr lang="fr-FR" sz="2800" b="1" u="sng" dirty="0" smtClean="0">
                <a:solidFill>
                  <a:srgbClr val="009999"/>
                </a:solidFill>
                <a:latin typeface="Comic Sans MS" pitchFamily="66" charset="0"/>
              </a:rPr>
              <a:t>Quart d’heure lecture</a:t>
            </a:r>
          </a:p>
          <a:p>
            <a:r>
              <a:rPr lang="fr-FR" sz="2600" dirty="0" smtClean="0">
                <a:latin typeface="Comic Sans MS" pitchFamily="66" charset="0"/>
              </a:rPr>
              <a:t>Promotion de la lecture</a:t>
            </a:r>
          </a:p>
          <a:p>
            <a:r>
              <a:rPr lang="fr-FR" sz="2600" dirty="0" smtClean="0">
                <a:latin typeface="Comic Sans MS" pitchFamily="66" charset="0"/>
              </a:rPr>
              <a:t>Lecture quotidienne de tous les membres du collège la semaine avant les vacances</a:t>
            </a:r>
          </a:p>
          <a:p>
            <a:pPr algn="ctr">
              <a:buNone/>
            </a:pPr>
            <a:endParaRPr lang="fr-FR" sz="3400" b="1" u="sng" dirty="0" smtClean="0">
              <a:solidFill>
                <a:srgbClr val="009999"/>
              </a:solidFill>
              <a:latin typeface="Comic Sans MS" pitchFamily="66" charset="0"/>
            </a:endParaRPr>
          </a:p>
          <a:p>
            <a:pPr>
              <a:buNone/>
            </a:pPr>
            <a:endParaRPr lang="fr-FR" sz="2800" dirty="0" smtClean="0">
              <a:latin typeface="Comic Sans MS" pitchFamily="66" charset="0"/>
            </a:endParaRPr>
          </a:p>
          <a:p>
            <a:pPr>
              <a:buNone/>
            </a:pPr>
            <a:endParaRPr lang="fr-FR" sz="2800" dirty="0">
              <a:latin typeface="Comic Sans MS" pitchFamily="66" charset="0"/>
            </a:endParaRPr>
          </a:p>
          <a:p>
            <a:pPr>
              <a:buNone/>
            </a:pPr>
            <a:endParaRPr lang="fr-FR" sz="2800" dirty="0" smtClean="0">
              <a:latin typeface="Comic Sans MS" pitchFamily="66" charset="0"/>
            </a:endParaRPr>
          </a:p>
          <a:p>
            <a:pPr>
              <a:buNone/>
            </a:pPr>
            <a:endParaRPr lang="fr-FR" sz="2800" dirty="0" smtClean="0">
              <a:latin typeface="Comic Sans MS" pitchFamily="66" charset="0"/>
            </a:endParaRPr>
          </a:p>
          <a:p>
            <a:pPr>
              <a:buNone/>
            </a:pPr>
            <a:endParaRPr lang="fr-FR" sz="2800" dirty="0">
              <a:latin typeface="Comic Sans MS" pitchFamily="66" charset="0"/>
            </a:endParaRPr>
          </a:p>
          <a:p>
            <a:pPr>
              <a:buNone/>
            </a:pPr>
            <a:endParaRPr lang="fr-FR" sz="2800" dirty="0" smtClean="0">
              <a:latin typeface="Comic Sans MS" pitchFamily="66" charset="0"/>
            </a:endParaRPr>
          </a:p>
          <a:p>
            <a:pPr>
              <a:buNone/>
            </a:pPr>
            <a:endParaRPr lang="fr-FR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99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0" y="2143116"/>
            <a:ext cx="9144000" cy="2243152"/>
          </a:xfrm>
        </p:spPr>
        <p:txBody>
          <a:bodyPr>
            <a:noAutofit/>
          </a:bodyPr>
          <a:lstStyle/>
          <a:p>
            <a:r>
              <a:rPr lang="fr-FR" sz="6600" u="sng" dirty="0" smtClean="0">
                <a:latin typeface="Imprint MT Shadow" pitchFamily="82" charset="0"/>
              </a:rPr>
              <a:t>L’année de Sixième</a:t>
            </a:r>
            <a:endParaRPr lang="fr-FR" sz="6600" u="sng" dirty="0">
              <a:latin typeface="Imprint MT Shadow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fr-FR" sz="4800" u="sng" dirty="0" smtClean="0">
                <a:solidFill>
                  <a:srgbClr val="6FCF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enjeux de la classe de 6</a:t>
            </a:r>
            <a:r>
              <a:rPr lang="fr-FR" sz="4800" u="sng" baseline="30000" dirty="0" smtClean="0">
                <a:solidFill>
                  <a:srgbClr val="6FCF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ème</a:t>
            </a:r>
            <a:r>
              <a:rPr lang="fr-FR" sz="4800" u="sng" dirty="0" smtClean="0">
                <a:solidFill>
                  <a:srgbClr val="6FCF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  <a:endParaRPr lang="fr-FR" sz="4800" u="sng" dirty="0">
              <a:solidFill>
                <a:srgbClr val="6FCF9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1285860"/>
            <a:ext cx="8786874" cy="5286412"/>
          </a:xfrm>
        </p:spPr>
        <p:txBody>
          <a:bodyPr>
            <a:normAutofit fontScale="92500" lnSpcReduction="20000"/>
          </a:bodyPr>
          <a:lstStyle/>
          <a:p>
            <a:r>
              <a:rPr lang="fr-FR" sz="2800" b="1" dirty="0" smtClean="0">
                <a:latin typeface="Comic Sans MS" pitchFamily="66" charset="0"/>
              </a:rPr>
              <a:t>S’adapter à un nouvel environnement :</a:t>
            </a:r>
          </a:p>
          <a:p>
            <a:pPr lvl="1">
              <a:buFont typeface="Wingdings" pitchFamily="2" charset="2"/>
              <a:buChar char="Ø"/>
            </a:pPr>
            <a:r>
              <a:rPr lang="fr-FR" sz="2200" dirty="0" smtClean="0">
                <a:latin typeface="Comic Sans MS" pitchFamily="66" charset="0"/>
              </a:rPr>
              <a:t>Plusieurs enseignants</a:t>
            </a:r>
          </a:p>
          <a:p>
            <a:pPr lvl="1">
              <a:buFont typeface="Wingdings" pitchFamily="2" charset="2"/>
              <a:buChar char="Ø"/>
            </a:pPr>
            <a:r>
              <a:rPr lang="fr-FR" sz="2200" dirty="0" smtClean="0">
                <a:latin typeface="Comic Sans MS" pitchFamily="66" charset="0"/>
              </a:rPr>
              <a:t>Des changements de salle à chaque heure</a:t>
            </a:r>
          </a:p>
          <a:p>
            <a:pPr>
              <a:buFont typeface="Wingdings" pitchFamily="2" charset="2"/>
              <a:buChar char="Ø"/>
            </a:pPr>
            <a:endParaRPr lang="fr-FR" sz="2400" dirty="0" smtClean="0">
              <a:latin typeface="Comic Sans MS" pitchFamily="66" charset="0"/>
            </a:endParaRPr>
          </a:p>
          <a:p>
            <a:r>
              <a:rPr lang="fr-FR" sz="2800" b="1" dirty="0" smtClean="0">
                <a:latin typeface="Comic Sans MS" pitchFamily="66" charset="0"/>
              </a:rPr>
              <a:t>S’adapter à un nouveau rythme:</a:t>
            </a:r>
          </a:p>
          <a:p>
            <a:pPr lvl="1">
              <a:buFont typeface="Wingdings" pitchFamily="2" charset="2"/>
              <a:buChar char="Ø"/>
            </a:pPr>
            <a:r>
              <a:rPr lang="fr-FR" sz="2200" dirty="0" smtClean="0">
                <a:latin typeface="Comic Sans MS" pitchFamily="66" charset="0"/>
              </a:rPr>
              <a:t>Un emploi du temps </a:t>
            </a:r>
            <a:r>
              <a:rPr lang="fr-FR" sz="2200" dirty="0" smtClean="0">
                <a:latin typeface="Comic Sans MS" pitchFamily="66" charset="0"/>
              </a:rPr>
              <a:t>irrégulier</a:t>
            </a:r>
            <a:endParaRPr lang="fr-FR" sz="2200" dirty="0" smtClean="0">
              <a:latin typeface="Comic Sans MS" pitchFamily="66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fr-FR" sz="2200" dirty="0" smtClean="0">
                <a:latin typeface="Comic Sans MS" pitchFamily="66" charset="0"/>
              </a:rPr>
              <a:t>Un rythme plus soutenu en classe</a:t>
            </a:r>
          </a:p>
          <a:p>
            <a:pPr lvl="1">
              <a:buFont typeface="Wingdings" pitchFamily="2" charset="2"/>
              <a:buChar char="Ø"/>
            </a:pPr>
            <a:r>
              <a:rPr lang="fr-FR" sz="2200" dirty="0" smtClean="0">
                <a:latin typeface="Comic Sans MS" pitchFamily="66" charset="0"/>
              </a:rPr>
              <a:t>Davantage de travail à la maison</a:t>
            </a:r>
          </a:p>
          <a:p>
            <a:pPr>
              <a:buFont typeface="Wingdings" pitchFamily="2" charset="2"/>
              <a:buChar char="Ø"/>
            </a:pPr>
            <a:endParaRPr lang="fr-FR" sz="2400" dirty="0" smtClean="0">
              <a:latin typeface="Comic Sans MS" pitchFamily="66" charset="0"/>
            </a:endParaRPr>
          </a:p>
          <a:p>
            <a:r>
              <a:rPr lang="fr-FR" sz="2800" b="1" dirty="0" smtClean="0">
                <a:latin typeface="Comic Sans MS" pitchFamily="66" charset="0"/>
              </a:rPr>
              <a:t>Consolider les connaissances et compétences du cycle 3 </a:t>
            </a:r>
          </a:p>
          <a:p>
            <a:endParaRPr lang="fr-FR" sz="2800" b="1" dirty="0" smtClean="0">
              <a:latin typeface="Comic Sans MS" pitchFamily="66" charset="0"/>
            </a:endParaRPr>
          </a:p>
          <a:p>
            <a:r>
              <a:rPr lang="fr-FR" sz="2800" b="1" dirty="0" smtClean="0">
                <a:latin typeface="Comic Sans MS" pitchFamily="66" charset="0"/>
              </a:rPr>
              <a:t>S’initier aux méthodes d’enseignement du secondaire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fr-FR" sz="4800" u="sng" dirty="0" smtClean="0">
                <a:solidFill>
                  <a:srgbClr val="6FCF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adultes de l’établissement :</a:t>
            </a:r>
            <a:endParaRPr lang="fr-FR" sz="4800" u="sng" dirty="0">
              <a:solidFill>
                <a:srgbClr val="6FCF9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142984"/>
            <a:ext cx="8786874" cy="5857892"/>
          </a:xfrm>
        </p:spPr>
        <p:txBody>
          <a:bodyPr>
            <a:normAutofit fontScale="85000" lnSpcReduction="20000"/>
          </a:bodyPr>
          <a:lstStyle/>
          <a:p>
            <a:r>
              <a:rPr lang="fr-FR" sz="2800" b="1" dirty="0" smtClean="0">
                <a:latin typeface="Comic Sans MS" pitchFamily="66" charset="0"/>
              </a:rPr>
              <a:t>Le Principal et son secrétaire</a:t>
            </a:r>
          </a:p>
          <a:p>
            <a:r>
              <a:rPr lang="fr-FR" sz="2800" b="1" dirty="0" smtClean="0">
                <a:latin typeface="Comic Sans MS" pitchFamily="66" charset="0"/>
              </a:rPr>
              <a:t>L’adjointe gestionnaire et son secrétaire</a:t>
            </a:r>
          </a:p>
          <a:p>
            <a:r>
              <a:rPr lang="fr-FR" sz="2800" b="1" dirty="0" smtClean="0">
                <a:latin typeface="Comic Sans MS" pitchFamily="66" charset="0"/>
              </a:rPr>
              <a:t>La CPE (Conseillère Principale d’Education):</a:t>
            </a:r>
          </a:p>
          <a:p>
            <a:pPr lvl="1">
              <a:buFont typeface="Wingdings" pitchFamily="2" charset="2"/>
              <a:buChar char="Ø"/>
            </a:pPr>
            <a:r>
              <a:rPr lang="fr-FR" sz="2200" dirty="0" smtClean="0">
                <a:latin typeface="Comic Sans MS" pitchFamily="66" charset="0"/>
              </a:rPr>
              <a:t>Gestion des absences et retards</a:t>
            </a:r>
          </a:p>
          <a:p>
            <a:pPr lvl="1">
              <a:buFont typeface="Wingdings" pitchFamily="2" charset="2"/>
              <a:buChar char="Ø"/>
            </a:pPr>
            <a:r>
              <a:rPr lang="fr-FR" sz="2200" dirty="0" smtClean="0">
                <a:latin typeface="Comic Sans MS" pitchFamily="66" charset="0"/>
              </a:rPr>
              <a:t>Coordonne tous les temps hors classe</a:t>
            </a:r>
          </a:p>
          <a:p>
            <a:pPr lvl="1">
              <a:buFont typeface="Wingdings" pitchFamily="2" charset="2"/>
              <a:buChar char="Ø"/>
            </a:pPr>
            <a:r>
              <a:rPr lang="fr-FR" sz="2200" dirty="0" smtClean="0">
                <a:latin typeface="Comic Sans MS" pitchFamily="66" charset="0"/>
              </a:rPr>
              <a:t>Soutient les élèves qui ont des difficultés personnelles ou scolaires</a:t>
            </a:r>
          </a:p>
          <a:p>
            <a:r>
              <a:rPr lang="fr-FR" sz="2800" b="1" dirty="0" smtClean="0">
                <a:latin typeface="Comic Sans MS" pitchFamily="66" charset="0"/>
              </a:rPr>
              <a:t>Les assistants d’éducation</a:t>
            </a:r>
          </a:p>
          <a:p>
            <a:r>
              <a:rPr lang="fr-FR" sz="2800" b="1" dirty="0" smtClean="0">
                <a:latin typeface="Comic Sans MS" pitchFamily="66" charset="0"/>
              </a:rPr>
              <a:t>L’infirmière</a:t>
            </a:r>
          </a:p>
          <a:p>
            <a:r>
              <a:rPr lang="fr-FR" sz="2800" b="1" dirty="0" smtClean="0">
                <a:latin typeface="Comic Sans MS" pitchFamily="66" charset="0"/>
              </a:rPr>
              <a:t>La Psychologue de l’Education Nationale</a:t>
            </a:r>
          </a:p>
          <a:p>
            <a:r>
              <a:rPr lang="fr-FR" sz="2800" b="1" dirty="0" smtClean="0">
                <a:latin typeface="Comic Sans MS" pitchFamily="66" charset="0"/>
              </a:rPr>
              <a:t>Le professeur principal </a:t>
            </a:r>
          </a:p>
          <a:p>
            <a:pPr lvl="1">
              <a:buFont typeface="Wingdings" pitchFamily="2" charset="2"/>
              <a:buChar char="Ø"/>
            </a:pPr>
            <a:r>
              <a:rPr lang="fr-FR" sz="2200" dirty="0" smtClean="0">
                <a:latin typeface="Comic Sans MS" pitchFamily="66" charset="0"/>
              </a:rPr>
              <a:t>référent privilégié, </a:t>
            </a:r>
          </a:p>
          <a:p>
            <a:pPr lvl="1">
              <a:buFont typeface="Wingdings" pitchFamily="2" charset="2"/>
              <a:buChar char="Ø"/>
            </a:pPr>
            <a:r>
              <a:rPr lang="fr-FR" sz="2200" dirty="0" smtClean="0">
                <a:latin typeface="Comic Sans MS" pitchFamily="66" charset="0"/>
              </a:rPr>
              <a:t>coordonne les informations</a:t>
            </a:r>
          </a:p>
          <a:p>
            <a:pPr lvl="1">
              <a:buFont typeface="Wingdings" pitchFamily="2" charset="2"/>
              <a:buChar char="Ø"/>
            </a:pPr>
            <a:r>
              <a:rPr lang="fr-FR" sz="2200" dirty="0" smtClean="0">
                <a:latin typeface="Comic Sans MS" pitchFamily="66" charset="0"/>
              </a:rPr>
              <a:t>Prend en charge la plupart des heures de vie de classe </a:t>
            </a:r>
          </a:p>
          <a:p>
            <a:r>
              <a:rPr lang="fr-FR" sz="2800" b="1" dirty="0" smtClean="0">
                <a:latin typeface="Comic Sans MS" pitchFamily="66" charset="0"/>
              </a:rPr>
              <a:t>Les autres enseignants dont la professeure documentaliste</a:t>
            </a:r>
          </a:p>
          <a:p>
            <a:r>
              <a:rPr lang="fr-FR" sz="2800" b="1" dirty="0" smtClean="0">
                <a:latin typeface="Comic Sans MS" pitchFamily="66" charset="0"/>
              </a:rPr>
              <a:t>Les agents de service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fr-FR" sz="4800" u="sng" dirty="0" smtClean="0">
                <a:solidFill>
                  <a:srgbClr val="6FCF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Accompagner votre enfant:</a:t>
            </a:r>
            <a:endParaRPr lang="fr-FR" sz="4800" u="sng" dirty="0">
              <a:solidFill>
                <a:srgbClr val="6FCF9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142984"/>
            <a:ext cx="8786874" cy="5857892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latin typeface="Comic Sans MS" pitchFamily="66" charset="0"/>
              </a:rPr>
              <a:t>Votre rôle est essentiel surtout en ce début d’année:</a:t>
            </a:r>
          </a:p>
          <a:p>
            <a:pPr lvl="1">
              <a:buFont typeface="Wingdings" pitchFamily="2" charset="2"/>
              <a:buChar char="Ø"/>
            </a:pPr>
            <a:r>
              <a:rPr lang="fr-FR" sz="2200" dirty="0" smtClean="0">
                <a:latin typeface="Comic Sans MS" pitchFamily="66" charset="0"/>
              </a:rPr>
              <a:t>Aide à la préparation du cartable, </a:t>
            </a:r>
          </a:p>
          <a:p>
            <a:pPr lvl="1">
              <a:buFont typeface="Wingdings" pitchFamily="2" charset="2"/>
              <a:buChar char="Ø"/>
            </a:pPr>
            <a:r>
              <a:rPr lang="fr-FR" sz="2200" dirty="0" smtClean="0">
                <a:latin typeface="Comic Sans MS" pitchFamily="66" charset="0"/>
              </a:rPr>
              <a:t>Aide à la compréhension de l’emploi du temps</a:t>
            </a:r>
          </a:p>
          <a:p>
            <a:pPr lvl="1">
              <a:buFont typeface="Wingdings" pitchFamily="2" charset="2"/>
              <a:buChar char="Ø"/>
            </a:pPr>
            <a:r>
              <a:rPr lang="fr-FR" sz="2200" dirty="0" smtClean="0">
                <a:latin typeface="Comic Sans MS" pitchFamily="66" charset="0"/>
              </a:rPr>
              <a:t>Aide à l’utilisation de l’ENT</a:t>
            </a:r>
          </a:p>
          <a:p>
            <a:pPr lvl="1">
              <a:buFont typeface="Wingdings" pitchFamily="2" charset="2"/>
              <a:buChar char="Ø"/>
            </a:pPr>
            <a:r>
              <a:rPr lang="fr-FR" sz="2200" dirty="0" smtClean="0">
                <a:latin typeface="Comic Sans MS" pitchFamily="66" charset="0"/>
              </a:rPr>
              <a:t>Suivi des devoirs à la maison</a:t>
            </a:r>
          </a:p>
          <a:p>
            <a:pPr lvl="1">
              <a:buFont typeface="Wingdings" pitchFamily="2" charset="2"/>
              <a:buChar char="Ø"/>
            </a:pPr>
            <a:r>
              <a:rPr lang="fr-FR" sz="2200" dirty="0" smtClean="0">
                <a:latin typeface="Comic Sans MS" pitchFamily="66" charset="0"/>
              </a:rPr>
              <a:t>Vérification du carnet</a:t>
            </a:r>
          </a:p>
          <a:p>
            <a:pPr lvl="1">
              <a:buFont typeface="Wingdings" pitchFamily="2" charset="2"/>
              <a:buChar char="Ø"/>
            </a:pPr>
            <a:r>
              <a:rPr lang="fr-FR" sz="2200" dirty="0" smtClean="0">
                <a:latin typeface="Comic Sans MS" pitchFamily="66" charset="0"/>
              </a:rPr>
              <a:t>Garantir un sommeil suffisant</a:t>
            </a:r>
          </a:p>
          <a:p>
            <a:pPr lvl="1">
              <a:buFont typeface="Wingdings" pitchFamily="2" charset="2"/>
              <a:buChar char="Ø"/>
            </a:pPr>
            <a:endParaRPr lang="fr-FR" sz="2200" dirty="0" smtClean="0">
              <a:latin typeface="Comic Sans MS" pitchFamily="66" charset="0"/>
            </a:endParaRPr>
          </a:p>
          <a:p>
            <a:r>
              <a:rPr lang="fr-FR" sz="2800" b="1" dirty="0" smtClean="0">
                <a:latin typeface="Comic Sans MS" pitchFamily="66" charset="0"/>
              </a:rPr>
              <a:t>Ne pas hésiter à contacter les enseignants ou les adultes de l’établissement en cas de difficulté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99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8229600" cy="1143000"/>
          </a:xfrm>
        </p:spPr>
        <p:txBody>
          <a:bodyPr>
            <a:noAutofit/>
          </a:bodyPr>
          <a:lstStyle/>
          <a:p>
            <a:r>
              <a:rPr lang="fr-FR" sz="8000" u="sng" dirty="0" smtClean="0">
                <a:latin typeface="Imprint MT Shadow" pitchFamily="82" charset="0"/>
              </a:rPr>
              <a:t>Calendrier de l’année </a:t>
            </a:r>
            <a:r>
              <a:rPr lang="fr-FR" sz="8000" u="sng" dirty="0" smtClean="0">
                <a:solidFill>
                  <a:srgbClr val="0066FF"/>
                </a:solidFill>
                <a:latin typeface="Algerian" pitchFamily="82" charset="0"/>
              </a:rPr>
              <a:t/>
            </a:r>
            <a:br>
              <a:rPr lang="fr-FR" sz="8000" u="sng" dirty="0" smtClean="0">
                <a:solidFill>
                  <a:srgbClr val="0066FF"/>
                </a:solidFill>
                <a:latin typeface="Algerian" pitchFamily="82" charset="0"/>
              </a:rPr>
            </a:br>
            <a:endParaRPr lang="fr-FR" sz="8000" u="sng" dirty="0">
              <a:solidFill>
                <a:srgbClr val="0066FF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42852"/>
            <a:ext cx="8786874" cy="6715148"/>
          </a:xfrm>
        </p:spPr>
        <p:txBody>
          <a:bodyPr>
            <a:normAutofit fontScale="92500" lnSpcReduction="10000"/>
          </a:bodyPr>
          <a:lstStyle/>
          <a:p>
            <a:pPr algn="ctr">
              <a:spcBef>
                <a:spcPts val="0"/>
              </a:spcBef>
              <a:buNone/>
            </a:pPr>
            <a:r>
              <a:rPr lang="fr-FR" sz="3600" b="1" u="sng" dirty="0" smtClean="0">
                <a:solidFill>
                  <a:srgbClr val="6FCF9F"/>
                </a:solidFill>
              </a:rPr>
              <a:t>1 er semestre (</a:t>
            </a:r>
            <a:r>
              <a:rPr lang="fr-FR" sz="3600" b="1" u="sng" dirty="0">
                <a:solidFill>
                  <a:srgbClr val="6FCF9F"/>
                </a:solidFill>
              </a:rPr>
              <a:t>4</a:t>
            </a:r>
            <a:r>
              <a:rPr lang="fr-FR" sz="3600" b="1" u="sng" dirty="0" smtClean="0">
                <a:solidFill>
                  <a:srgbClr val="6FCF9F"/>
                </a:solidFill>
              </a:rPr>
              <a:t> septembre au 27 janvier)</a:t>
            </a:r>
          </a:p>
          <a:p>
            <a:pPr>
              <a:spcBef>
                <a:spcPts val="0"/>
              </a:spcBef>
              <a:buNone/>
            </a:pPr>
            <a:r>
              <a:rPr lang="fr-FR" dirty="0" smtClean="0"/>
              <a:t>	</a:t>
            </a:r>
          </a:p>
          <a:p>
            <a:pPr>
              <a:spcBef>
                <a:spcPts val="0"/>
              </a:spcBef>
            </a:pPr>
            <a:r>
              <a:rPr lang="fr-FR" sz="2600" b="1" u="sng" dirty="0" smtClean="0">
                <a:latin typeface="Comic Sans MS" pitchFamily="66" charset="0"/>
              </a:rPr>
              <a:t>14 septembre (aujourd’hui):</a:t>
            </a:r>
            <a:r>
              <a:rPr lang="fr-FR" sz="2600" dirty="0" smtClean="0">
                <a:latin typeface="Comic Sans MS" pitchFamily="66" charset="0"/>
              </a:rPr>
              <a:t> Réunion de rentrée</a:t>
            </a:r>
          </a:p>
          <a:p>
            <a:pPr>
              <a:spcBef>
                <a:spcPts val="0"/>
              </a:spcBef>
            </a:pPr>
            <a:endParaRPr lang="fr-FR" sz="2600" b="1" u="sng" dirty="0" smtClean="0">
              <a:latin typeface="Comic Sans MS" pitchFamily="66" charset="0"/>
            </a:endParaRPr>
          </a:p>
          <a:p>
            <a:pPr>
              <a:spcBef>
                <a:spcPts val="0"/>
              </a:spcBef>
            </a:pPr>
            <a:r>
              <a:rPr lang="fr-FR" sz="2600" b="1" u="sng" dirty="0" smtClean="0">
                <a:latin typeface="Comic Sans MS" pitchFamily="66" charset="0"/>
              </a:rPr>
              <a:t>Cette semaine ou la prochaine : </a:t>
            </a:r>
            <a:r>
              <a:rPr lang="fr-FR" sz="2600" dirty="0" smtClean="0">
                <a:latin typeface="Comic Sans MS" pitchFamily="66" charset="0"/>
              </a:rPr>
              <a:t>Evaluations nationales en maths et en français</a:t>
            </a:r>
          </a:p>
          <a:p>
            <a:pPr lvl="1">
              <a:spcBef>
                <a:spcPts val="0"/>
              </a:spcBef>
              <a:buFont typeface="Wingdings" pitchFamily="2" charset="2"/>
              <a:buChar char="Ø"/>
            </a:pPr>
            <a:r>
              <a:rPr lang="fr-FR" sz="2200" dirty="0">
                <a:latin typeface="Comic Sans MS" pitchFamily="66" charset="0"/>
              </a:rPr>
              <a:t>	</a:t>
            </a:r>
            <a:r>
              <a:rPr lang="fr-FR" sz="2200" dirty="0" smtClean="0">
                <a:latin typeface="Comic Sans MS" pitchFamily="66" charset="0"/>
              </a:rPr>
              <a:t>Constitution des groupes soutien/approfondissement</a:t>
            </a:r>
          </a:p>
          <a:p>
            <a:pPr>
              <a:spcBef>
                <a:spcPts val="0"/>
              </a:spcBef>
            </a:pPr>
            <a:endParaRPr lang="fr-FR" sz="2600" b="1" u="sng" dirty="0" smtClean="0">
              <a:latin typeface="Comic Sans MS" pitchFamily="66" charset="0"/>
            </a:endParaRPr>
          </a:p>
          <a:p>
            <a:pPr>
              <a:spcBef>
                <a:spcPts val="0"/>
              </a:spcBef>
            </a:pPr>
            <a:r>
              <a:rPr lang="fr-FR" sz="2600" b="1" u="sng" dirty="0" smtClean="0">
                <a:latin typeface="Comic Sans MS" pitchFamily="66" charset="0"/>
              </a:rPr>
              <a:t>A partir du 18 septembre </a:t>
            </a:r>
            <a:r>
              <a:rPr lang="fr-FR" sz="2600" dirty="0" smtClean="0">
                <a:latin typeface="Comic Sans MS" pitchFamily="66" charset="0"/>
              </a:rPr>
              <a:t>: emploi du temps définitifs</a:t>
            </a:r>
          </a:p>
          <a:p>
            <a:pPr>
              <a:spcBef>
                <a:spcPts val="0"/>
              </a:spcBef>
            </a:pPr>
            <a:endParaRPr lang="fr-FR" sz="2600" dirty="0" smtClean="0">
              <a:latin typeface="Comic Sans MS" pitchFamily="66" charset="0"/>
            </a:endParaRPr>
          </a:p>
          <a:p>
            <a:pPr>
              <a:spcBef>
                <a:spcPts val="0"/>
              </a:spcBef>
            </a:pPr>
            <a:r>
              <a:rPr lang="fr-FR" sz="2600" b="1" u="sng" dirty="0" smtClean="0">
                <a:latin typeface="Comic Sans MS" pitchFamily="66" charset="0"/>
              </a:rPr>
              <a:t>28 novembre :</a:t>
            </a:r>
            <a:r>
              <a:rPr lang="fr-FR" sz="2600" dirty="0" smtClean="0">
                <a:latin typeface="Comic Sans MS" pitchFamily="66" charset="0"/>
              </a:rPr>
              <a:t> Relevé de notes de mi-semestre</a:t>
            </a:r>
          </a:p>
          <a:p>
            <a:pPr>
              <a:spcBef>
                <a:spcPts val="0"/>
              </a:spcBef>
              <a:buNone/>
            </a:pPr>
            <a:r>
              <a:rPr lang="fr-FR" sz="2600" dirty="0">
                <a:latin typeface="Comic Sans MS" pitchFamily="66" charset="0"/>
              </a:rPr>
              <a:t>	</a:t>
            </a:r>
            <a:r>
              <a:rPr lang="fr-FR" sz="2600" dirty="0" smtClean="0">
                <a:latin typeface="Comic Sans MS" pitchFamily="66" charset="0"/>
              </a:rPr>
              <a:t>Rencontre parents/Enseignants selon résultats</a:t>
            </a:r>
          </a:p>
          <a:p>
            <a:pPr>
              <a:spcBef>
                <a:spcPts val="0"/>
              </a:spcBef>
              <a:buNone/>
            </a:pPr>
            <a:endParaRPr lang="fr-FR" sz="2600" dirty="0" smtClean="0">
              <a:latin typeface="Comic Sans MS" pitchFamily="66" charset="0"/>
            </a:endParaRPr>
          </a:p>
          <a:p>
            <a:pPr>
              <a:spcBef>
                <a:spcPts val="0"/>
              </a:spcBef>
            </a:pPr>
            <a:r>
              <a:rPr lang="fr-FR" sz="2600" b="1" u="sng" dirty="0" smtClean="0">
                <a:latin typeface="Comic Sans MS" pitchFamily="66" charset="0"/>
              </a:rPr>
              <a:t>15 janvier :</a:t>
            </a:r>
            <a:r>
              <a:rPr lang="fr-FR" sz="2600" dirty="0" smtClean="0">
                <a:latin typeface="Comic Sans MS" pitchFamily="66" charset="0"/>
              </a:rPr>
              <a:t> Arrêt des notes</a:t>
            </a:r>
          </a:p>
          <a:p>
            <a:pPr>
              <a:spcBef>
                <a:spcPts val="0"/>
              </a:spcBef>
              <a:buNone/>
            </a:pPr>
            <a:endParaRPr lang="fr-FR" sz="1900" dirty="0" smtClean="0">
              <a:latin typeface="Comic Sans MS" pitchFamily="66" charset="0"/>
            </a:endParaRPr>
          </a:p>
          <a:p>
            <a:r>
              <a:rPr lang="fr-FR" sz="2600" b="1" u="sng" dirty="0" smtClean="0">
                <a:latin typeface="Comic Sans MS" pitchFamily="66" charset="0"/>
              </a:rPr>
              <a:t>21 janvier :</a:t>
            </a:r>
            <a:r>
              <a:rPr lang="fr-FR" sz="2600" dirty="0" smtClean="0">
                <a:latin typeface="Comic Sans MS" pitchFamily="66" charset="0"/>
              </a:rPr>
              <a:t> Début des conseils de classe</a:t>
            </a:r>
          </a:p>
          <a:p>
            <a:r>
              <a:rPr lang="fr-FR" sz="2600" b="1" u="sng" dirty="0" smtClean="0">
                <a:latin typeface="Comic Sans MS" pitchFamily="66" charset="0"/>
              </a:rPr>
              <a:t>Fin janvier </a:t>
            </a:r>
            <a:r>
              <a:rPr lang="fr-FR" sz="2600" dirty="0" smtClean="0">
                <a:latin typeface="Comic Sans MS" pitchFamily="66" charset="0"/>
              </a:rPr>
              <a:t>: Remise des bulletins en mains propres  </a:t>
            </a:r>
          </a:p>
          <a:p>
            <a:pPr>
              <a:buNone/>
            </a:pPr>
            <a:r>
              <a:rPr lang="fr-FR" sz="2600" dirty="0" smtClean="0">
                <a:latin typeface="Comic Sans MS" pitchFamily="66" charset="0"/>
              </a:rPr>
              <a:t>                        aux parents ET aux enfants</a:t>
            </a:r>
          </a:p>
          <a:p>
            <a:endParaRPr lang="fr-F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6286544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-FR" sz="3600" b="1" u="sng" dirty="0" smtClean="0">
                <a:solidFill>
                  <a:srgbClr val="6FCF9F"/>
                </a:solidFill>
              </a:rPr>
              <a:t>2</a:t>
            </a:r>
            <a:r>
              <a:rPr lang="fr-FR" sz="3600" b="1" u="sng" baseline="30000" dirty="0" smtClean="0">
                <a:solidFill>
                  <a:srgbClr val="6FCF9F"/>
                </a:solidFill>
              </a:rPr>
              <a:t>ème</a:t>
            </a:r>
            <a:r>
              <a:rPr lang="fr-FR" sz="3600" b="1" u="sng" dirty="0" smtClean="0">
                <a:solidFill>
                  <a:srgbClr val="6FCF9F"/>
                </a:solidFill>
              </a:rPr>
              <a:t> semestre (16 janvier au 5 juillet)</a:t>
            </a:r>
          </a:p>
          <a:p>
            <a:pPr marL="0">
              <a:spcBef>
                <a:spcPts val="0"/>
              </a:spcBef>
              <a:buNone/>
            </a:pPr>
            <a:r>
              <a:rPr lang="fr-FR" dirty="0" smtClean="0"/>
              <a:t>    </a:t>
            </a:r>
          </a:p>
          <a:p>
            <a:pPr>
              <a:spcBef>
                <a:spcPts val="0"/>
              </a:spcBef>
            </a:pPr>
            <a:r>
              <a:rPr lang="fr-FR" sz="2600" b="1" u="sng" dirty="0" smtClean="0">
                <a:latin typeface="Comic Sans MS" pitchFamily="66" charset="0"/>
              </a:rPr>
              <a:t>Fin mars/début avril</a:t>
            </a:r>
            <a:r>
              <a:rPr lang="fr-FR" sz="2600" dirty="0" smtClean="0">
                <a:latin typeface="Comic Sans MS" pitchFamily="66" charset="0"/>
              </a:rPr>
              <a:t>: Relevé de notes de mi-semestre</a:t>
            </a:r>
          </a:p>
          <a:p>
            <a:pPr>
              <a:spcBef>
                <a:spcPts val="0"/>
              </a:spcBef>
              <a:buNone/>
            </a:pPr>
            <a:r>
              <a:rPr lang="fr-FR" sz="2600" dirty="0" smtClean="0">
                <a:latin typeface="Comic Sans MS" pitchFamily="66" charset="0"/>
              </a:rPr>
              <a:t>	Rencontre parents/Enseignants selon résultats</a:t>
            </a:r>
          </a:p>
          <a:p>
            <a:pPr marL="0">
              <a:spcBef>
                <a:spcPts val="0"/>
              </a:spcBef>
            </a:pPr>
            <a:endParaRPr lang="fr-FR" sz="2600" b="1" u="sng" dirty="0" smtClean="0">
              <a:latin typeface="Comic Sans MS" pitchFamily="66" charset="0"/>
            </a:endParaRPr>
          </a:p>
          <a:p>
            <a:pPr marL="0">
              <a:spcBef>
                <a:spcPts val="0"/>
              </a:spcBef>
            </a:pPr>
            <a:r>
              <a:rPr lang="fr-FR" sz="2600" b="1" u="sng" dirty="0" smtClean="0">
                <a:latin typeface="Comic Sans MS" pitchFamily="66" charset="0"/>
              </a:rPr>
              <a:t>Autour du 15 juin </a:t>
            </a:r>
            <a:r>
              <a:rPr lang="fr-FR" sz="2600" dirty="0" smtClean="0">
                <a:latin typeface="Comic Sans MS" pitchFamily="66" charset="0"/>
              </a:rPr>
              <a:t>: Arrêt des notes </a:t>
            </a:r>
          </a:p>
          <a:p>
            <a:pPr marL="0">
              <a:spcBef>
                <a:spcPts val="0"/>
              </a:spcBef>
              <a:buNone/>
            </a:pPr>
            <a:r>
              <a:rPr lang="fr-FR" sz="2600" dirty="0" smtClean="0">
                <a:latin typeface="Comic Sans MS" pitchFamily="66" charset="0"/>
              </a:rPr>
              <a:t>      </a:t>
            </a:r>
          </a:p>
          <a:p>
            <a:r>
              <a:rPr lang="fr-FR" sz="2600" b="1" u="sng" dirty="0" smtClean="0">
                <a:latin typeface="Comic Sans MS" pitchFamily="66" charset="0"/>
              </a:rPr>
              <a:t>Autour du 20 juin :</a:t>
            </a:r>
            <a:r>
              <a:rPr lang="fr-FR" sz="2600" dirty="0" smtClean="0">
                <a:latin typeface="Comic Sans MS" pitchFamily="66" charset="0"/>
              </a:rPr>
              <a:t>  Conseils de classe</a:t>
            </a:r>
          </a:p>
          <a:p>
            <a:endParaRPr lang="fr-FR" sz="2600" dirty="0" smtClean="0">
              <a:latin typeface="Comic Sans MS" pitchFamily="66" charset="0"/>
            </a:endParaRPr>
          </a:p>
          <a:p>
            <a:r>
              <a:rPr lang="fr-FR" sz="2600" b="1" u="sng" dirty="0" smtClean="0">
                <a:latin typeface="Comic Sans MS" pitchFamily="66" charset="0"/>
              </a:rPr>
              <a:t>Fin juin </a:t>
            </a:r>
            <a:r>
              <a:rPr lang="fr-FR" sz="2600" dirty="0" smtClean="0">
                <a:latin typeface="Comic Sans MS" pitchFamily="66" charset="0"/>
              </a:rPr>
              <a:t>: Bilan de fin de cycle 3 (consultable ensuite sur le LSU (dans les </a:t>
            </a:r>
            <a:r>
              <a:rPr lang="fr-FR" sz="2600" dirty="0" err="1" smtClean="0">
                <a:latin typeface="Comic Sans MS" pitchFamily="66" charset="0"/>
              </a:rPr>
              <a:t>teleservices</a:t>
            </a:r>
            <a:r>
              <a:rPr lang="fr-FR" sz="2600" dirty="0" smtClean="0">
                <a:latin typeface="Comic Sans MS" pitchFamily="66" charset="0"/>
              </a:rPr>
              <a:t>) et envoi des bulletins aux parents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99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8229600" cy="1143000"/>
          </a:xfrm>
        </p:spPr>
        <p:txBody>
          <a:bodyPr>
            <a:noAutofit/>
          </a:bodyPr>
          <a:lstStyle/>
          <a:p>
            <a:r>
              <a:rPr lang="fr-FR" sz="8000" u="sng" dirty="0" smtClean="0">
                <a:latin typeface="Imprint MT Shadow" pitchFamily="82" charset="0"/>
              </a:rPr>
              <a:t>L’ENT</a:t>
            </a:r>
            <a:r>
              <a:rPr lang="fr-FR" sz="8000" u="sng" dirty="0" smtClean="0">
                <a:solidFill>
                  <a:srgbClr val="0066FF"/>
                </a:solidFill>
                <a:latin typeface="Algerian" pitchFamily="82" charset="0"/>
              </a:rPr>
              <a:t/>
            </a:r>
            <a:br>
              <a:rPr lang="fr-FR" sz="8000" u="sng" dirty="0" smtClean="0">
                <a:solidFill>
                  <a:srgbClr val="0066FF"/>
                </a:solidFill>
                <a:latin typeface="Algerian" pitchFamily="82" charset="0"/>
              </a:rPr>
            </a:br>
            <a:endParaRPr lang="fr-FR" sz="8000" u="sng" dirty="0">
              <a:solidFill>
                <a:srgbClr val="0066FF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99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0" y="2071678"/>
            <a:ext cx="9144000" cy="2243152"/>
          </a:xfrm>
        </p:spPr>
        <p:txBody>
          <a:bodyPr>
            <a:noAutofit/>
          </a:bodyPr>
          <a:lstStyle/>
          <a:p>
            <a:r>
              <a:rPr lang="fr-FR" sz="6600" u="sng" dirty="0" smtClean="0">
                <a:latin typeface="Imprint MT Shadow" pitchFamily="82" charset="0"/>
              </a:rPr>
              <a:t>Informations générales</a:t>
            </a:r>
            <a:endParaRPr lang="fr-FR" sz="6600" u="sng" dirty="0">
              <a:latin typeface="Imprint MT Shadow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6286544"/>
          </a:xfrm>
        </p:spPr>
        <p:txBody>
          <a:bodyPr>
            <a:normAutofit fontScale="92500" lnSpcReduction="20000"/>
          </a:bodyPr>
          <a:lstStyle/>
          <a:p>
            <a:pPr marL="0">
              <a:spcBef>
                <a:spcPts val="0"/>
              </a:spcBef>
              <a:buNone/>
            </a:pPr>
            <a:r>
              <a:rPr lang="fr-FR" dirty="0" smtClean="0"/>
              <a:t>    </a:t>
            </a:r>
          </a:p>
          <a:p>
            <a:pPr>
              <a:spcBef>
                <a:spcPts val="0"/>
              </a:spcBef>
            </a:pPr>
            <a:r>
              <a:rPr lang="fr-FR" sz="2600" b="1" u="sng" dirty="0" smtClean="0">
                <a:latin typeface="Comic Sans MS" pitchFamily="66" charset="0"/>
              </a:rPr>
              <a:t>Adresse de connexion </a:t>
            </a:r>
            <a:r>
              <a:rPr lang="fr-FR" sz="2600" dirty="0" smtClean="0">
                <a:latin typeface="Comic Sans MS" pitchFamily="66" charset="0"/>
              </a:rPr>
              <a:t>:</a:t>
            </a:r>
          </a:p>
          <a:p>
            <a:pPr>
              <a:spcBef>
                <a:spcPts val="0"/>
              </a:spcBef>
              <a:buNone/>
            </a:pPr>
            <a:r>
              <a:rPr lang="fr-FR" sz="2600" dirty="0">
                <a:latin typeface="Comic Sans MS" pitchFamily="66" charset="0"/>
              </a:rPr>
              <a:t>	</a:t>
            </a:r>
            <a:r>
              <a:rPr lang="fr-FR" sz="2600" dirty="0" smtClean="0">
                <a:latin typeface="Comic Sans MS" pitchFamily="66" charset="0"/>
                <a:hlinkClick r:id="rId2"/>
              </a:rPr>
              <a:t>https://jules-ferry-villeneuve-le-roi.moncollege.valdemarne.fr</a:t>
            </a:r>
            <a:endParaRPr lang="fr-FR" sz="2600" dirty="0" smtClean="0">
              <a:latin typeface="Comic Sans MS" pitchFamily="66" charset="0"/>
            </a:endParaRPr>
          </a:p>
          <a:p>
            <a:pPr>
              <a:spcBef>
                <a:spcPts val="0"/>
              </a:spcBef>
              <a:buNone/>
            </a:pPr>
            <a:endParaRPr lang="fr-FR" sz="2600" dirty="0" smtClean="0">
              <a:latin typeface="Comic Sans MS" pitchFamily="66" charset="0"/>
            </a:endParaRPr>
          </a:p>
          <a:p>
            <a:pPr>
              <a:spcBef>
                <a:spcPts val="0"/>
              </a:spcBef>
            </a:pPr>
            <a:r>
              <a:rPr lang="fr-FR" sz="2600" b="1" u="sng" dirty="0" smtClean="0">
                <a:latin typeface="Comic Sans MS" pitchFamily="66" charset="0"/>
              </a:rPr>
              <a:t>Identifiants </a:t>
            </a:r>
            <a:r>
              <a:rPr lang="fr-FR" sz="2600" dirty="0" smtClean="0">
                <a:latin typeface="Comic Sans MS" pitchFamily="66" charset="0"/>
              </a:rPr>
              <a:t>: Voir les codes collés dans le carnet de correspondance de votre enfant</a:t>
            </a:r>
          </a:p>
          <a:p>
            <a:pPr>
              <a:spcBef>
                <a:spcPts val="0"/>
              </a:spcBef>
              <a:buNone/>
            </a:pPr>
            <a:r>
              <a:rPr lang="fr-FR" sz="2600" dirty="0" smtClean="0">
                <a:latin typeface="Comic Sans MS" pitchFamily="66" charset="0"/>
              </a:rPr>
              <a:t>	</a:t>
            </a:r>
            <a:r>
              <a:rPr lang="fr-FR" sz="2600" b="1" u="sng" dirty="0" smtClean="0">
                <a:solidFill>
                  <a:srgbClr val="FF0000"/>
                </a:solidFill>
                <a:latin typeface="Comic Sans MS" pitchFamily="66" charset="0"/>
              </a:rPr>
              <a:t>Attention :</a:t>
            </a:r>
            <a:r>
              <a:rPr lang="fr-FR" sz="2600" dirty="0" smtClean="0">
                <a:solidFill>
                  <a:srgbClr val="FF0000"/>
                </a:solidFill>
                <a:latin typeface="Comic Sans MS" pitchFamily="66" charset="0"/>
              </a:rPr>
              <a:t> Chacun doit utiliser son propre compte !!!</a:t>
            </a:r>
          </a:p>
          <a:p>
            <a:pPr marL="0">
              <a:spcBef>
                <a:spcPts val="0"/>
              </a:spcBef>
              <a:buNone/>
            </a:pPr>
            <a:r>
              <a:rPr lang="fr-FR" sz="2600" dirty="0" smtClean="0">
                <a:latin typeface="Comic Sans MS" pitchFamily="66" charset="0"/>
              </a:rPr>
              <a:t>      </a:t>
            </a:r>
          </a:p>
          <a:p>
            <a:r>
              <a:rPr lang="fr-FR" sz="2600" b="1" u="sng" dirty="0" smtClean="0">
                <a:latin typeface="Comic Sans MS" pitchFamily="66" charset="0"/>
              </a:rPr>
              <a:t>Ce qu’on y trouve :</a:t>
            </a:r>
            <a:r>
              <a:rPr lang="fr-FR" sz="2600" dirty="0" smtClean="0">
                <a:latin typeface="Comic Sans MS" pitchFamily="66" charset="0"/>
              </a:rPr>
              <a:t>  </a:t>
            </a:r>
          </a:p>
          <a:p>
            <a:pPr lvl="1">
              <a:buFont typeface="Wingdings" pitchFamily="2" charset="2"/>
              <a:buChar char="Ø"/>
            </a:pPr>
            <a:r>
              <a:rPr lang="fr-FR" sz="2200" dirty="0">
                <a:latin typeface="Comic Sans MS" pitchFamily="66" charset="0"/>
              </a:rPr>
              <a:t>	</a:t>
            </a:r>
            <a:r>
              <a:rPr lang="fr-FR" sz="2200" dirty="0" smtClean="0">
                <a:latin typeface="Comic Sans MS" pitchFamily="66" charset="0"/>
              </a:rPr>
              <a:t>une messagerie</a:t>
            </a:r>
          </a:p>
          <a:p>
            <a:pPr lvl="1">
              <a:buFont typeface="Wingdings" pitchFamily="2" charset="2"/>
              <a:buChar char="Ø"/>
            </a:pPr>
            <a:r>
              <a:rPr lang="fr-FR" sz="2200" dirty="0" smtClean="0">
                <a:latin typeface="Comic Sans MS" pitchFamily="66" charset="0"/>
              </a:rPr>
              <a:t>Le cahier de texte de la classe de votre enfant </a:t>
            </a:r>
          </a:p>
          <a:p>
            <a:pPr lvl="1">
              <a:buFont typeface="Wingdings" pitchFamily="2" charset="2"/>
              <a:buChar char="Ø"/>
            </a:pPr>
            <a:r>
              <a:rPr lang="fr-FR" sz="2200" dirty="0" smtClean="0">
                <a:latin typeface="Comic Sans MS" pitchFamily="66" charset="0"/>
              </a:rPr>
              <a:t>L’emploi du temps</a:t>
            </a:r>
          </a:p>
          <a:p>
            <a:pPr lvl="1">
              <a:buFont typeface="Wingdings" pitchFamily="2" charset="2"/>
              <a:buChar char="Ø"/>
            </a:pPr>
            <a:r>
              <a:rPr lang="fr-FR" sz="2200" dirty="0" smtClean="0">
                <a:latin typeface="Comic Sans MS" pitchFamily="66" charset="0"/>
              </a:rPr>
              <a:t>Un lien vers </a:t>
            </a:r>
            <a:r>
              <a:rPr lang="fr-FR" sz="2200" dirty="0" err="1" smtClean="0">
                <a:latin typeface="Comic Sans MS" pitchFamily="66" charset="0"/>
              </a:rPr>
              <a:t>pronote</a:t>
            </a:r>
            <a:r>
              <a:rPr lang="fr-FR" sz="2200" dirty="0" smtClean="0">
                <a:latin typeface="Comic Sans MS" pitchFamily="66" charset="0"/>
              </a:rPr>
              <a:t> pour visualiser les notes</a:t>
            </a:r>
          </a:p>
          <a:p>
            <a:pPr lvl="1">
              <a:buFont typeface="Wingdings" pitchFamily="2" charset="2"/>
              <a:buChar char="Ø"/>
            </a:pPr>
            <a:r>
              <a:rPr lang="fr-FR" sz="2200" dirty="0" smtClean="0">
                <a:latin typeface="Comic Sans MS" pitchFamily="66" charset="0"/>
              </a:rPr>
              <a:t>Sites disciplinaires des enseignants </a:t>
            </a:r>
          </a:p>
          <a:p>
            <a:pPr lvl="1">
              <a:buFont typeface="Wingdings" pitchFamily="2" charset="2"/>
              <a:buChar char="Ø"/>
            </a:pPr>
            <a:r>
              <a:rPr lang="fr-FR" sz="2200" dirty="0" smtClean="0">
                <a:latin typeface="Comic Sans MS" pitchFamily="66" charset="0"/>
              </a:rPr>
              <a:t>Site du collège</a:t>
            </a:r>
          </a:p>
          <a:p>
            <a:pPr lvl="1">
              <a:buFont typeface="Wingdings" pitchFamily="2" charset="2"/>
              <a:buChar char="Ø"/>
            </a:pPr>
            <a:endParaRPr lang="fr-FR" sz="2200" dirty="0" smtClean="0">
              <a:latin typeface="Comic Sans MS" pitchFamily="66" charset="0"/>
            </a:endParaRPr>
          </a:p>
          <a:p>
            <a:r>
              <a:rPr lang="fr-FR" sz="2600" b="1" u="sng" dirty="0" smtClean="0">
                <a:latin typeface="Comic Sans MS" pitchFamily="66" charset="0"/>
              </a:rPr>
              <a:t>En cas de difficultés de connexion </a:t>
            </a:r>
            <a:r>
              <a:rPr lang="fr-FR" sz="2600" dirty="0" smtClean="0">
                <a:latin typeface="Comic Sans MS" pitchFamily="66" charset="0"/>
              </a:rPr>
              <a:t>: Réunion d’aide personnalisée </a:t>
            </a:r>
            <a:r>
              <a:rPr lang="fr-FR" sz="2600" dirty="0" smtClean="0">
                <a:solidFill>
                  <a:srgbClr val="FF0000"/>
                </a:solidFill>
                <a:latin typeface="Comic Sans MS" pitchFamily="66" charset="0"/>
              </a:rPr>
              <a:t>mardi 19 septembre à partir de 17h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2800" b="1" u="sng" dirty="0" smtClean="0">
                <a:solidFill>
                  <a:srgbClr val="009999"/>
                </a:solidFill>
                <a:latin typeface="Comic Sans MS" pitchFamily="66" charset="0"/>
              </a:rPr>
              <a:t>Pour joindre le collège :</a:t>
            </a:r>
          </a:p>
          <a:p>
            <a:r>
              <a:rPr lang="fr-FR" sz="2800" dirty="0" smtClean="0">
                <a:latin typeface="Comic Sans MS" pitchFamily="66" charset="0"/>
              </a:rPr>
              <a:t>Téléphone :  01.45.97.79.40</a:t>
            </a:r>
          </a:p>
          <a:p>
            <a:r>
              <a:rPr lang="fr-FR" sz="2800" dirty="0" smtClean="0">
                <a:latin typeface="Comic Sans MS" pitchFamily="66" charset="0"/>
              </a:rPr>
              <a:t>Mail : </a:t>
            </a:r>
            <a:r>
              <a:rPr lang="fr-FR" sz="2800" b="1" dirty="0" smtClean="0">
                <a:latin typeface="Comic Sans MS" pitchFamily="66" charset="0"/>
              </a:rPr>
              <a:t>ce.0941234f@ac-creteil.fr </a:t>
            </a:r>
            <a:r>
              <a:rPr lang="fr-FR" sz="2800" dirty="0" smtClean="0">
                <a:latin typeface="Comic Sans MS" pitchFamily="66" charset="0"/>
              </a:rPr>
              <a:t> </a:t>
            </a:r>
          </a:p>
          <a:p>
            <a:r>
              <a:rPr lang="fr-FR" sz="2800" dirty="0" smtClean="0">
                <a:latin typeface="Comic Sans MS" pitchFamily="66" charset="0"/>
              </a:rPr>
              <a:t>ENT (Pb de connexion ?)</a:t>
            </a:r>
          </a:p>
          <a:p>
            <a:r>
              <a:rPr lang="fr-FR" sz="2800" dirty="0" smtClean="0">
                <a:latin typeface="Comic Sans MS" pitchFamily="66" charset="0"/>
              </a:rPr>
              <a:t>Carnet de correspondance</a:t>
            </a:r>
          </a:p>
          <a:p>
            <a:pPr>
              <a:buNone/>
            </a:pPr>
            <a:endParaRPr lang="fr-FR" sz="2800" dirty="0" smtClean="0">
              <a:latin typeface="Comic Sans MS" pitchFamily="66" charset="0"/>
            </a:endParaRPr>
          </a:p>
          <a:p>
            <a:pPr>
              <a:buNone/>
            </a:pPr>
            <a:endParaRPr lang="fr-FR" sz="28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fr-FR" sz="2800" b="1" u="sng" dirty="0" smtClean="0">
                <a:solidFill>
                  <a:srgbClr val="009999"/>
                </a:solidFill>
                <a:latin typeface="Comic Sans MS" pitchFamily="66" charset="0"/>
              </a:rPr>
              <a:t>Pour retrouver ce </a:t>
            </a:r>
            <a:r>
              <a:rPr lang="fr-FR" sz="2800" b="1" u="sng" dirty="0" err="1" smtClean="0">
                <a:solidFill>
                  <a:srgbClr val="009999"/>
                </a:solidFill>
                <a:latin typeface="Comic Sans MS" pitchFamily="66" charset="0"/>
              </a:rPr>
              <a:t>ppt</a:t>
            </a:r>
            <a:r>
              <a:rPr lang="fr-FR" sz="2800" b="1" u="sng" dirty="0" smtClean="0">
                <a:solidFill>
                  <a:srgbClr val="009999"/>
                </a:solidFill>
                <a:latin typeface="Comic Sans MS" pitchFamily="66" charset="0"/>
              </a:rPr>
              <a:t> et les autres informations qui concernent la « vie de classe » de la 6</a:t>
            </a:r>
            <a:r>
              <a:rPr lang="fr-FR" sz="2800" b="1" u="sng" baseline="30000" dirty="0" smtClean="0">
                <a:solidFill>
                  <a:srgbClr val="009999"/>
                </a:solidFill>
                <a:latin typeface="Comic Sans MS" pitchFamily="66" charset="0"/>
              </a:rPr>
              <a:t>ème</a:t>
            </a:r>
            <a:r>
              <a:rPr lang="fr-FR" sz="2800" b="1" u="sng" dirty="0" smtClean="0">
                <a:solidFill>
                  <a:srgbClr val="009999"/>
                </a:solidFill>
                <a:latin typeface="Comic Sans MS" pitchFamily="66" charset="0"/>
              </a:rPr>
              <a:t> Anne Frank </a:t>
            </a:r>
          </a:p>
          <a:p>
            <a:pPr algn="ctr">
              <a:buNone/>
            </a:pPr>
            <a:r>
              <a:rPr lang="fr-FR" sz="2400" u="sng" dirty="0" smtClean="0">
                <a:latin typeface="Comic Sans MS" pitchFamily="66" charset="0"/>
              </a:rPr>
              <a:t>(et accessoirement tous les documents de maths): </a:t>
            </a:r>
          </a:p>
          <a:p>
            <a:pPr algn="ctr">
              <a:buNone/>
            </a:pPr>
            <a:r>
              <a:rPr lang="fr-FR" sz="2800" dirty="0" smtClean="0">
                <a:latin typeface="Comic Sans MS" pitchFamily="66" charset="0"/>
              </a:rPr>
              <a:t>mathsferry.e-monsite.com</a:t>
            </a:r>
            <a:endParaRPr lang="fr-FR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00792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fr-FR" sz="2800" b="1" u="sng" dirty="0" smtClean="0">
                <a:solidFill>
                  <a:srgbClr val="009999"/>
                </a:solidFill>
                <a:latin typeface="Comic Sans MS" pitchFamily="66" charset="0"/>
              </a:rPr>
              <a:t>Le règlement intérieur du collège :</a:t>
            </a:r>
          </a:p>
          <a:p>
            <a:pPr algn="ctr">
              <a:buNone/>
            </a:pPr>
            <a:r>
              <a:rPr lang="fr-FR" sz="2000" dirty="0" smtClean="0">
                <a:latin typeface="Comic Sans MS" pitchFamily="66" charset="0"/>
              </a:rPr>
              <a:t>A retrouver pages 3 à 8 du carnet de correspondance :</a:t>
            </a:r>
          </a:p>
          <a:p>
            <a:pPr algn="ctr">
              <a:buNone/>
            </a:pPr>
            <a:endParaRPr lang="fr-FR" sz="1050" dirty="0" smtClean="0">
              <a:latin typeface="Comic Sans MS" pitchFamily="66" charset="0"/>
            </a:endParaRPr>
          </a:p>
          <a:p>
            <a:r>
              <a:rPr lang="fr-FR" sz="2400" dirty="0" smtClean="0">
                <a:latin typeface="Comic Sans MS" pitchFamily="66" charset="0"/>
              </a:rPr>
              <a:t>Horaires de l’établissement</a:t>
            </a:r>
          </a:p>
          <a:p>
            <a:r>
              <a:rPr lang="fr-FR" sz="2400" dirty="0" smtClean="0">
                <a:latin typeface="Comic Sans MS" pitchFamily="66" charset="0"/>
              </a:rPr>
              <a:t>Exigences communes nécessaires pour assurer un fonctionnement serein de l’établissement </a:t>
            </a:r>
          </a:p>
          <a:p>
            <a:pPr lvl="1">
              <a:buFont typeface="Wingdings" pitchFamily="2" charset="2"/>
              <a:buChar char="Ø"/>
            </a:pPr>
            <a:r>
              <a:rPr lang="fr-FR" sz="2000" dirty="0" smtClean="0">
                <a:latin typeface="Comic Sans MS" pitchFamily="66" charset="0"/>
              </a:rPr>
              <a:t>Téléphone portable interdit dans l’établissement</a:t>
            </a:r>
          </a:p>
          <a:p>
            <a:r>
              <a:rPr lang="fr-FR" sz="2400" dirty="0" smtClean="0">
                <a:latin typeface="Comic Sans MS" pitchFamily="66" charset="0"/>
              </a:rPr>
              <a:t>Punitions et sanctions encourues en cas de non respect</a:t>
            </a:r>
            <a:endParaRPr lang="fr-FR" sz="2000" dirty="0" smtClean="0">
              <a:latin typeface="Comic Sans MS" pitchFamily="66" charset="0"/>
            </a:endParaRPr>
          </a:p>
          <a:p>
            <a:pPr>
              <a:buNone/>
            </a:pPr>
            <a:endParaRPr lang="fr-FR" sz="16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fr-FR" sz="2800" b="1" u="sng" dirty="0" smtClean="0">
                <a:solidFill>
                  <a:srgbClr val="009999"/>
                </a:solidFill>
                <a:latin typeface="Comic Sans MS" pitchFamily="66" charset="0"/>
              </a:rPr>
              <a:t>Le carnet de correspondance:</a:t>
            </a:r>
          </a:p>
          <a:p>
            <a:r>
              <a:rPr lang="fr-FR" sz="2400" dirty="0" smtClean="0">
                <a:latin typeface="Comic Sans MS" pitchFamily="66" charset="0"/>
              </a:rPr>
              <a:t>A présenter à chaque entrée et sortie du collège</a:t>
            </a:r>
          </a:p>
          <a:p>
            <a:pPr lvl="1">
              <a:buFont typeface="Wingdings" pitchFamily="2" charset="2"/>
              <a:buChar char="Ø"/>
            </a:pPr>
            <a:r>
              <a:rPr lang="fr-FR" sz="2000" dirty="0" smtClean="0">
                <a:latin typeface="Comic Sans MS" pitchFamily="66" charset="0"/>
              </a:rPr>
              <a:t>A défaut, retenue possible</a:t>
            </a:r>
          </a:p>
          <a:p>
            <a:r>
              <a:rPr lang="fr-FR" sz="2400" dirty="0" smtClean="0">
                <a:latin typeface="Comic Sans MS" pitchFamily="66" charset="0"/>
              </a:rPr>
              <a:t>A conserver en bon état</a:t>
            </a:r>
          </a:p>
          <a:p>
            <a:r>
              <a:rPr lang="fr-FR" sz="2400" dirty="0" smtClean="0">
                <a:latin typeface="Comic Sans MS" pitchFamily="66" charset="0"/>
              </a:rPr>
              <a:t>A compléter en cas d’absence (ou de retard) pour justifier l’absence (ou le retard)</a:t>
            </a:r>
          </a:p>
          <a:p>
            <a:r>
              <a:rPr lang="fr-FR" sz="2400" dirty="0" smtClean="0">
                <a:latin typeface="Comic Sans MS" pitchFamily="66" charset="0"/>
              </a:rPr>
              <a:t>A vérifier quotidiennement</a:t>
            </a:r>
          </a:p>
          <a:p>
            <a:pPr>
              <a:buNone/>
            </a:pPr>
            <a:endParaRPr lang="fr-FR" sz="2800" dirty="0" smtClean="0">
              <a:latin typeface="Comic Sans MS" pitchFamily="66" charset="0"/>
            </a:endParaRPr>
          </a:p>
          <a:p>
            <a:pPr>
              <a:buNone/>
            </a:pPr>
            <a:endParaRPr lang="fr-FR" sz="2800" dirty="0" smtClean="0">
              <a:latin typeface="Comic Sans MS" pitchFamily="66" charset="0"/>
            </a:endParaRPr>
          </a:p>
          <a:p>
            <a:pPr>
              <a:buNone/>
            </a:pPr>
            <a:endParaRPr lang="fr-FR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fr-FR" sz="2800" b="1" u="sng" dirty="0" smtClean="0">
                <a:solidFill>
                  <a:srgbClr val="009999"/>
                </a:solidFill>
                <a:latin typeface="Comic Sans MS" pitchFamily="66" charset="0"/>
              </a:rPr>
              <a:t>Représentants de Parents </a:t>
            </a:r>
          </a:p>
          <a:p>
            <a:pPr algn="ctr">
              <a:buNone/>
            </a:pPr>
            <a:r>
              <a:rPr lang="fr-FR" sz="2800" b="1" u="sng" dirty="0" smtClean="0">
                <a:solidFill>
                  <a:srgbClr val="009999"/>
                </a:solidFill>
                <a:latin typeface="Comic Sans MS" pitchFamily="66" charset="0"/>
              </a:rPr>
              <a:t>dans les différentes instances du </a:t>
            </a:r>
            <a:r>
              <a:rPr lang="fr-FR" sz="2800" b="1" u="sng" dirty="0" err="1" smtClean="0">
                <a:solidFill>
                  <a:srgbClr val="009999"/>
                </a:solidFill>
                <a:latin typeface="Comic Sans MS" pitchFamily="66" charset="0"/>
              </a:rPr>
              <a:t>clg</a:t>
            </a:r>
            <a:r>
              <a:rPr lang="fr-FR" sz="2800" b="1" u="sng" dirty="0" smtClean="0">
                <a:solidFill>
                  <a:srgbClr val="009999"/>
                </a:solidFill>
                <a:latin typeface="Comic Sans MS" pitchFamily="66" charset="0"/>
              </a:rPr>
              <a:t> :</a:t>
            </a:r>
          </a:p>
          <a:p>
            <a:r>
              <a:rPr lang="fr-FR" sz="2600" u="sng" dirty="0" smtClean="0">
                <a:latin typeface="Comic Sans MS" pitchFamily="66" charset="0"/>
              </a:rPr>
              <a:t>Les instances </a:t>
            </a:r>
            <a:r>
              <a:rPr lang="fr-FR" sz="2800" dirty="0" smtClean="0">
                <a:latin typeface="Comic Sans MS" pitchFamily="66" charset="0"/>
              </a:rPr>
              <a:t>: </a:t>
            </a:r>
          </a:p>
          <a:p>
            <a:pPr lvl="1">
              <a:buFont typeface="Wingdings" pitchFamily="2" charset="2"/>
              <a:buChar char="Ø"/>
            </a:pPr>
            <a:r>
              <a:rPr lang="fr-FR" sz="2400" dirty="0" smtClean="0">
                <a:latin typeface="Comic Sans MS" pitchFamily="66" charset="0"/>
              </a:rPr>
              <a:t>Conseils de classe</a:t>
            </a:r>
          </a:p>
          <a:p>
            <a:pPr lvl="1">
              <a:buFont typeface="Wingdings" pitchFamily="2" charset="2"/>
              <a:buChar char="Ø"/>
            </a:pPr>
            <a:r>
              <a:rPr lang="fr-FR" sz="2400" dirty="0" smtClean="0">
                <a:latin typeface="Comic Sans MS" pitchFamily="66" charset="0"/>
              </a:rPr>
              <a:t>Conseil d’administration</a:t>
            </a:r>
          </a:p>
          <a:p>
            <a:pPr lvl="1">
              <a:buFont typeface="Wingdings" pitchFamily="2" charset="2"/>
              <a:buChar char="Ø"/>
            </a:pPr>
            <a:r>
              <a:rPr lang="fr-FR" sz="2400" dirty="0" smtClean="0">
                <a:latin typeface="Comic Sans MS" pitchFamily="66" charset="0"/>
              </a:rPr>
              <a:t>Conseil de discipline</a:t>
            </a:r>
          </a:p>
          <a:p>
            <a:pPr lvl="1">
              <a:buFont typeface="Wingdings" pitchFamily="2" charset="2"/>
              <a:buChar char="Ø"/>
            </a:pPr>
            <a:r>
              <a:rPr lang="fr-FR" sz="2400" dirty="0" smtClean="0">
                <a:latin typeface="Comic Sans MS" pitchFamily="66" charset="0"/>
              </a:rPr>
              <a:t>Commissions éducatives…</a:t>
            </a:r>
          </a:p>
          <a:p>
            <a:pPr>
              <a:buFont typeface="Wingdings" pitchFamily="2" charset="2"/>
              <a:buChar char="Ø"/>
            </a:pPr>
            <a:endParaRPr lang="fr-FR" sz="2800" dirty="0" smtClean="0">
              <a:latin typeface="Comic Sans MS" pitchFamily="66" charset="0"/>
            </a:endParaRPr>
          </a:p>
          <a:p>
            <a:r>
              <a:rPr lang="fr-FR" sz="2600" u="sng" dirty="0" smtClean="0">
                <a:latin typeface="Comic Sans MS" pitchFamily="66" charset="0"/>
              </a:rPr>
              <a:t>Se faire connaître </a:t>
            </a:r>
            <a:r>
              <a:rPr lang="fr-FR" sz="2600" dirty="0" smtClean="0">
                <a:latin typeface="Comic Sans MS" pitchFamily="66" charset="0"/>
              </a:rPr>
              <a:t>auprès de </a:t>
            </a:r>
            <a:r>
              <a:rPr lang="fr-FR" sz="2600" dirty="0" err="1" smtClean="0">
                <a:latin typeface="Comic Sans MS" pitchFamily="66" charset="0"/>
              </a:rPr>
              <a:t>M.Riviere</a:t>
            </a:r>
            <a:r>
              <a:rPr lang="fr-FR" sz="2600" dirty="0" smtClean="0">
                <a:latin typeface="Comic Sans MS" pitchFamily="66" charset="0"/>
              </a:rPr>
              <a:t> si vous êtes intéressés pour vous présenter aux élections des représentants de parents d’élèves.</a:t>
            </a:r>
          </a:p>
          <a:p>
            <a:pPr>
              <a:buNone/>
            </a:pPr>
            <a:endParaRPr lang="fr-FR" sz="2800" b="1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fr-FR" sz="2800" b="1" u="sng" dirty="0" smtClean="0">
                <a:solidFill>
                  <a:srgbClr val="009999"/>
                </a:solidFill>
                <a:latin typeface="Comic Sans MS" pitchFamily="66" charset="0"/>
              </a:rPr>
              <a:t>Elections (parents d’élèves, délégués parents…)</a:t>
            </a:r>
          </a:p>
          <a:p>
            <a:pPr algn="ctr">
              <a:buNone/>
            </a:pPr>
            <a:r>
              <a:rPr lang="fr-FR" sz="2600" dirty="0" smtClean="0">
                <a:latin typeface="Comic Sans MS" pitchFamily="66" charset="0"/>
              </a:rPr>
              <a:t>Durant la semaine de la démocratie scolaire du 9 au 13 octobre</a:t>
            </a:r>
          </a:p>
          <a:p>
            <a:pPr>
              <a:buNone/>
            </a:pPr>
            <a:endParaRPr lang="fr-FR" sz="2800" dirty="0" smtClean="0">
              <a:latin typeface="Comic Sans MS" pitchFamily="66" charset="0"/>
            </a:endParaRPr>
          </a:p>
          <a:p>
            <a:pPr>
              <a:buNone/>
            </a:pPr>
            <a:endParaRPr lang="fr-FR" sz="2800" dirty="0" smtClean="0">
              <a:latin typeface="Comic Sans MS" pitchFamily="66" charset="0"/>
            </a:endParaRPr>
          </a:p>
          <a:p>
            <a:pPr>
              <a:buNone/>
            </a:pPr>
            <a:endParaRPr lang="fr-FR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fr-FR" sz="2800" b="1" u="sng" dirty="0" err="1" smtClean="0">
                <a:solidFill>
                  <a:srgbClr val="009999"/>
                </a:solidFill>
                <a:latin typeface="Comic Sans MS" pitchFamily="66" charset="0"/>
              </a:rPr>
              <a:t>Ordival</a:t>
            </a:r>
            <a:endParaRPr lang="fr-FR" sz="2800" b="1" u="sng" dirty="0" smtClean="0">
              <a:solidFill>
                <a:srgbClr val="009999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fr-FR" sz="2400" b="1" u="sng" dirty="0" smtClean="0">
              <a:solidFill>
                <a:srgbClr val="009999"/>
              </a:solidFill>
              <a:latin typeface="Comic Sans MS" pitchFamily="66" charset="0"/>
            </a:endParaRPr>
          </a:p>
          <a:p>
            <a:r>
              <a:rPr lang="fr-FR" sz="2800" dirty="0" smtClean="0">
                <a:latin typeface="Comic Sans MS" pitchFamily="66" charset="0"/>
              </a:rPr>
              <a:t>Date limite de retour des conventions </a:t>
            </a:r>
            <a:r>
              <a:rPr lang="fr-FR" sz="2800" b="1" dirty="0" smtClean="0">
                <a:latin typeface="Comic Sans MS" pitchFamily="66" charset="0"/>
              </a:rPr>
              <a:t>:</a:t>
            </a:r>
          </a:p>
          <a:p>
            <a:pPr algn="ctr">
              <a:buNone/>
            </a:pPr>
            <a:r>
              <a:rPr lang="fr-FR" sz="2600" b="1" dirty="0" smtClean="0">
                <a:latin typeface="Comic Sans MS" pitchFamily="66" charset="0"/>
              </a:rPr>
              <a:t>Lundi 18 Septembre</a:t>
            </a:r>
          </a:p>
          <a:p>
            <a:pPr algn="ctr">
              <a:buNone/>
            </a:pPr>
            <a:endParaRPr lang="fr-FR" sz="2600" dirty="0" smtClean="0">
              <a:latin typeface="Comic Sans MS" pitchFamily="66" charset="0"/>
            </a:endParaRPr>
          </a:p>
          <a:p>
            <a:r>
              <a:rPr lang="fr-FR" sz="2800" dirty="0" smtClean="0">
                <a:latin typeface="Comic Sans MS" pitchFamily="66" charset="0"/>
              </a:rPr>
              <a:t>Distribution par le Conseil Départemental :</a:t>
            </a:r>
          </a:p>
          <a:p>
            <a:pPr algn="ctr">
              <a:buNone/>
            </a:pPr>
            <a:r>
              <a:rPr lang="fr-FR" sz="2600" b="1" dirty="0" smtClean="0">
                <a:latin typeface="Comic Sans MS" pitchFamily="66" charset="0"/>
              </a:rPr>
              <a:t>Samedi 30 Septembre à 10h </a:t>
            </a:r>
          </a:p>
          <a:p>
            <a:pPr algn="ctr">
              <a:buNone/>
            </a:pPr>
            <a:r>
              <a:rPr lang="fr-FR" sz="2600" b="1" dirty="0" smtClean="0">
                <a:latin typeface="Comic Sans MS" pitchFamily="66" charset="0"/>
              </a:rPr>
              <a:t>au collège Jean Macé</a:t>
            </a:r>
          </a:p>
          <a:p>
            <a:pPr algn="ctr">
              <a:buNone/>
            </a:pPr>
            <a:endParaRPr lang="fr-FR" sz="2600" b="1" dirty="0" smtClean="0">
              <a:latin typeface="Comic Sans MS" pitchFamily="66" charset="0"/>
            </a:endParaRPr>
          </a:p>
          <a:p>
            <a:r>
              <a:rPr lang="fr-FR" sz="2600" dirty="0" smtClean="0">
                <a:latin typeface="Comic Sans MS" pitchFamily="66" charset="0"/>
              </a:rPr>
              <a:t>Formation à l’utilisation du contrôle parental : </a:t>
            </a:r>
          </a:p>
          <a:p>
            <a:pPr algn="ctr">
              <a:buNone/>
            </a:pPr>
            <a:r>
              <a:rPr lang="fr-FR" sz="2600" b="1" dirty="0" smtClean="0">
                <a:latin typeface="Comic Sans MS" pitchFamily="66" charset="0"/>
              </a:rPr>
              <a:t>Samedi 30 septembre à 11h </a:t>
            </a:r>
          </a:p>
          <a:p>
            <a:pPr algn="ctr">
              <a:buNone/>
            </a:pPr>
            <a:r>
              <a:rPr lang="fr-FR" sz="2600" b="1" dirty="0" smtClean="0">
                <a:latin typeface="Comic Sans MS" pitchFamily="66" charset="0"/>
              </a:rPr>
              <a:t>au Collège Jules Ferry</a:t>
            </a:r>
          </a:p>
          <a:p>
            <a:pPr algn="ctr">
              <a:buNone/>
            </a:pPr>
            <a:endParaRPr lang="fr-FR" sz="3400" b="1" u="sng" dirty="0" smtClean="0">
              <a:solidFill>
                <a:srgbClr val="009999"/>
              </a:solidFill>
              <a:latin typeface="Comic Sans MS" pitchFamily="66" charset="0"/>
            </a:endParaRPr>
          </a:p>
          <a:p>
            <a:pPr>
              <a:buNone/>
            </a:pPr>
            <a:endParaRPr lang="fr-FR" sz="2800" dirty="0" smtClean="0">
              <a:latin typeface="Comic Sans MS" pitchFamily="66" charset="0"/>
            </a:endParaRPr>
          </a:p>
          <a:p>
            <a:pPr>
              <a:buNone/>
            </a:pPr>
            <a:endParaRPr lang="fr-FR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7223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fr-FR" sz="3400" b="1" u="sng" dirty="0" smtClean="0">
                <a:solidFill>
                  <a:srgbClr val="009999"/>
                </a:solidFill>
                <a:latin typeface="Comic Sans MS" pitchFamily="66" charset="0"/>
              </a:rPr>
              <a:t>Manuels scolaires</a:t>
            </a:r>
          </a:p>
          <a:p>
            <a:r>
              <a:rPr lang="fr-FR" sz="3100" dirty="0" smtClean="0">
                <a:latin typeface="Comic Sans MS" pitchFamily="66" charset="0"/>
              </a:rPr>
              <a:t>Achetés et prêtés par le collège. </a:t>
            </a:r>
          </a:p>
          <a:p>
            <a:r>
              <a:rPr lang="fr-FR" sz="3100" dirty="0" smtClean="0">
                <a:solidFill>
                  <a:srgbClr val="FF0000"/>
                </a:solidFill>
                <a:latin typeface="Comic Sans MS" pitchFamily="66" charset="0"/>
              </a:rPr>
              <a:t>Doivent être couverts !!!</a:t>
            </a:r>
          </a:p>
          <a:p>
            <a:r>
              <a:rPr lang="fr-FR" sz="3100" dirty="0" smtClean="0">
                <a:latin typeface="Comic Sans MS" pitchFamily="66" charset="0"/>
              </a:rPr>
              <a:t>10€ en cas de dégradation, 20€ en cas de perte. </a:t>
            </a:r>
          </a:p>
          <a:p>
            <a:pPr>
              <a:buNone/>
            </a:pPr>
            <a:endParaRPr lang="fr-FR" sz="2800" b="1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fr-FR" sz="3400" b="1" u="sng" dirty="0" smtClean="0">
                <a:solidFill>
                  <a:srgbClr val="009999"/>
                </a:solidFill>
                <a:latin typeface="Comic Sans MS" pitchFamily="66" charset="0"/>
              </a:rPr>
              <a:t>Attestations d’assurance scolaire</a:t>
            </a:r>
          </a:p>
          <a:p>
            <a:r>
              <a:rPr lang="fr-FR" sz="3100" dirty="0" smtClean="0">
                <a:latin typeface="Comic Sans MS" pitchFamily="66" charset="0"/>
              </a:rPr>
              <a:t>Non obligatoire mais vivement conseillée pour les activités dispensées sur le temps scolaire</a:t>
            </a:r>
          </a:p>
          <a:p>
            <a:r>
              <a:rPr lang="fr-FR" sz="3100" dirty="0" smtClean="0">
                <a:latin typeface="Comic Sans MS" pitchFamily="66" charset="0"/>
              </a:rPr>
              <a:t>Obligatoire pour les activités facultatives</a:t>
            </a:r>
          </a:p>
          <a:p>
            <a:r>
              <a:rPr lang="fr-FR" sz="3100" dirty="0" smtClean="0">
                <a:solidFill>
                  <a:srgbClr val="FF0000"/>
                </a:solidFill>
                <a:latin typeface="Comic Sans MS" pitchFamily="66" charset="0"/>
              </a:rPr>
              <a:t>A rendre avant le 30 septembre</a:t>
            </a:r>
          </a:p>
          <a:p>
            <a:pPr>
              <a:buNone/>
            </a:pPr>
            <a:endParaRPr lang="fr-FR" sz="28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fr-FR" sz="3400" b="1" u="sng" dirty="0" smtClean="0">
                <a:solidFill>
                  <a:srgbClr val="009999"/>
                </a:solidFill>
                <a:latin typeface="Comic Sans MS" pitchFamily="66" charset="0"/>
              </a:rPr>
              <a:t>Certificats de scolarité</a:t>
            </a:r>
          </a:p>
          <a:p>
            <a:r>
              <a:rPr lang="fr-FR" sz="3000" dirty="0" smtClean="0">
                <a:latin typeface="Comic Sans MS" pitchFamily="66" charset="0"/>
              </a:rPr>
              <a:t>Seront distribués </a:t>
            </a:r>
            <a:r>
              <a:rPr lang="fr-FR" sz="3000" dirty="0" smtClean="0">
                <a:solidFill>
                  <a:srgbClr val="FF0000"/>
                </a:solidFill>
                <a:latin typeface="Comic Sans MS" pitchFamily="66" charset="0"/>
              </a:rPr>
              <a:t>à partir du 2 octobre</a:t>
            </a:r>
          </a:p>
          <a:p>
            <a:pPr>
              <a:buNone/>
            </a:pPr>
            <a:endParaRPr lang="fr-FR" sz="28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fr-FR" sz="3400" b="1" u="sng" dirty="0" smtClean="0">
                <a:solidFill>
                  <a:srgbClr val="009999"/>
                </a:solidFill>
                <a:latin typeface="Comic Sans MS" pitchFamily="66" charset="0"/>
              </a:rPr>
              <a:t>Fiche administrative et santé scolaire</a:t>
            </a:r>
          </a:p>
          <a:p>
            <a:r>
              <a:rPr lang="fr-FR" sz="2800" dirty="0" smtClean="0">
                <a:latin typeface="Comic Sans MS" pitchFamily="66" charset="0"/>
              </a:rPr>
              <a:t>Il est indispensable de prévenir immédiatement l’établissement en cas de changement de numéro de téléphone ou d’adresse…</a:t>
            </a:r>
          </a:p>
          <a:p>
            <a:r>
              <a:rPr lang="fr-FR" sz="2800" dirty="0" smtClean="0">
                <a:solidFill>
                  <a:srgbClr val="FF0000"/>
                </a:solidFill>
                <a:latin typeface="Comic Sans MS" pitchFamily="66" charset="0"/>
              </a:rPr>
              <a:t>Signaler à l’infirmière tout problème de santé nécessitant la mise en place d’un PAI</a:t>
            </a:r>
          </a:p>
          <a:p>
            <a:r>
              <a:rPr lang="fr-FR" sz="2800" dirty="0" smtClean="0">
                <a:latin typeface="Comic Sans MS" pitchFamily="66" charset="0"/>
              </a:rPr>
              <a:t>Présence de l’infirmière au collège : </a:t>
            </a:r>
          </a:p>
          <a:p>
            <a:pPr>
              <a:buNone/>
            </a:pPr>
            <a:endParaRPr lang="fr-FR" sz="2800" dirty="0" smtClean="0">
              <a:latin typeface="Comic Sans MS" pitchFamily="66" charset="0"/>
            </a:endParaRPr>
          </a:p>
          <a:p>
            <a:pPr>
              <a:buNone/>
            </a:pPr>
            <a:endParaRPr lang="fr-FR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6357958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fr-FR" sz="2800" b="1" u="sng" dirty="0" smtClean="0">
                <a:solidFill>
                  <a:srgbClr val="009999"/>
                </a:solidFill>
                <a:latin typeface="Comic Sans MS" pitchFamily="66" charset="0"/>
              </a:rPr>
              <a:t>Fonds Social Collégien</a:t>
            </a:r>
          </a:p>
          <a:p>
            <a:r>
              <a:rPr lang="fr-FR" sz="2800" dirty="0" smtClean="0">
                <a:latin typeface="Comic Sans MS" pitchFamily="66" charset="0"/>
              </a:rPr>
              <a:t>En cas de difficulté financière ponctuelle (tenue d’EPS, voyage..). </a:t>
            </a:r>
          </a:p>
          <a:p>
            <a:r>
              <a:rPr lang="fr-FR" sz="2800" dirty="0" smtClean="0">
                <a:latin typeface="Comic Sans MS" pitchFamily="66" charset="0"/>
              </a:rPr>
              <a:t>Retirer un dossier auprès du secrétariat et le compléter. </a:t>
            </a:r>
          </a:p>
          <a:p>
            <a:pPr>
              <a:buNone/>
            </a:pPr>
            <a:endParaRPr lang="fr-FR" sz="2800" b="1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fr-FR" sz="2800" b="1" u="sng" dirty="0" smtClean="0">
                <a:solidFill>
                  <a:srgbClr val="009999"/>
                </a:solidFill>
                <a:latin typeface="Comic Sans MS" pitchFamily="66" charset="0"/>
              </a:rPr>
              <a:t>Bourse des collèges</a:t>
            </a:r>
          </a:p>
          <a:p>
            <a:r>
              <a:rPr lang="fr-FR" sz="2800" dirty="0" smtClean="0">
                <a:latin typeface="Comic Sans MS" pitchFamily="66" charset="0"/>
              </a:rPr>
              <a:t>La demande s’effectue en ligne </a:t>
            </a:r>
            <a:r>
              <a:rPr lang="fr-FR" sz="2800" dirty="0" smtClean="0">
                <a:solidFill>
                  <a:srgbClr val="FF0000"/>
                </a:solidFill>
                <a:latin typeface="Comic Sans MS" pitchFamily="66" charset="0"/>
              </a:rPr>
              <a:t>jusqu’au 19 octobre </a:t>
            </a:r>
            <a:r>
              <a:rPr lang="fr-FR" sz="2800" dirty="0" smtClean="0">
                <a:latin typeface="Comic Sans MS" pitchFamily="66" charset="0"/>
              </a:rPr>
              <a:t>sur le site suivant : </a:t>
            </a:r>
            <a:r>
              <a:rPr lang="fr-FR" sz="2800" dirty="0" smtClean="0">
                <a:latin typeface="Comic Sans MS" pitchFamily="66" charset="0"/>
                <a:hlinkClick r:id="rId2"/>
              </a:rPr>
              <a:t>https://educonnect.education.gouv.fr/idp/profile/SAML2/Redirect/SSO?execution=e1s1</a:t>
            </a:r>
            <a:endParaRPr lang="fr-FR" sz="2800" dirty="0" smtClean="0">
              <a:latin typeface="Comic Sans MS" pitchFamily="66" charset="0"/>
            </a:endParaRPr>
          </a:p>
          <a:p>
            <a:endParaRPr lang="fr-FR" sz="2800" dirty="0" smtClean="0">
              <a:latin typeface="Comic Sans MS" pitchFamily="66" charset="0"/>
            </a:endParaRPr>
          </a:p>
          <a:p>
            <a:r>
              <a:rPr lang="fr-FR" sz="2800" dirty="0" smtClean="0">
                <a:latin typeface="Comic Sans MS" pitchFamily="66" charset="0"/>
              </a:rPr>
              <a:t>Connexion avec les identifiants </a:t>
            </a:r>
            <a:r>
              <a:rPr lang="fr-FR" sz="2800" dirty="0" err="1">
                <a:latin typeface="Comic Sans MS" pitchFamily="66" charset="0"/>
              </a:rPr>
              <a:t>E</a:t>
            </a:r>
            <a:r>
              <a:rPr lang="fr-FR" sz="2800" dirty="0" err="1" smtClean="0">
                <a:latin typeface="Comic Sans MS" pitchFamily="66" charset="0"/>
              </a:rPr>
              <a:t>duconnect</a:t>
            </a:r>
            <a:r>
              <a:rPr lang="fr-FR" sz="2800" dirty="0" smtClean="0">
                <a:latin typeface="Comic Sans MS" pitchFamily="66" charset="0"/>
              </a:rPr>
              <a:t> (de l’ENT)</a:t>
            </a:r>
          </a:p>
          <a:p>
            <a:r>
              <a:rPr lang="fr-FR" sz="2800" dirty="0" smtClean="0">
                <a:latin typeface="Comic Sans MS" pitchFamily="66" charset="0"/>
              </a:rPr>
              <a:t>En cas de difficulté de connexion, contacter l’établissement</a:t>
            </a:r>
          </a:p>
          <a:p>
            <a:pPr>
              <a:buNone/>
            </a:pPr>
            <a:endParaRPr lang="fr-FR" sz="28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fr-FR" sz="2800" b="1" u="sng" dirty="0" smtClean="0">
                <a:solidFill>
                  <a:srgbClr val="009999"/>
                </a:solidFill>
                <a:latin typeface="Comic Sans MS" pitchFamily="66" charset="0"/>
              </a:rPr>
              <a:t>Demi-pension</a:t>
            </a:r>
          </a:p>
          <a:p>
            <a:r>
              <a:rPr lang="fr-FR" sz="2800" dirty="0" smtClean="0">
                <a:latin typeface="Comic Sans MS" pitchFamily="66" charset="0"/>
              </a:rPr>
              <a:t>L’inscription est trimestrielle.</a:t>
            </a:r>
          </a:p>
          <a:p>
            <a:r>
              <a:rPr lang="fr-FR" sz="2800" dirty="0" smtClean="0">
                <a:latin typeface="Comic Sans MS" pitchFamily="66" charset="0"/>
              </a:rPr>
              <a:t>Les dispenses doivent rester exceptionnelles et un responsable doit venir chercher l’enfant.</a:t>
            </a:r>
          </a:p>
          <a:p>
            <a:r>
              <a:rPr lang="fr-FR" sz="2800" dirty="0" smtClean="0">
                <a:latin typeface="Comic Sans MS" pitchFamily="66" charset="0"/>
              </a:rPr>
              <a:t>Les factures sont adressées en cours de trimestre au RESPONSABLE FINANCIER, à régler au secrétariat d’intendance (environ 200€ pour le 1</a:t>
            </a:r>
            <a:r>
              <a:rPr lang="fr-FR" sz="2800" baseline="30000" dirty="0" smtClean="0">
                <a:latin typeface="Comic Sans MS" pitchFamily="66" charset="0"/>
              </a:rPr>
              <a:t>er,</a:t>
            </a:r>
            <a:r>
              <a:rPr lang="fr-FR" sz="2800" dirty="0" smtClean="0">
                <a:latin typeface="Comic Sans MS" pitchFamily="66" charset="0"/>
              </a:rPr>
              <a:t> hors aide éventuelle)</a:t>
            </a:r>
          </a:p>
          <a:p>
            <a:pPr>
              <a:buNone/>
            </a:pPr>
            <a:endParaRPr lang="fr-FR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635795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2400" b="1" u="sng" dirty="0" smtClean="0">
                <a:solidFill>
                  <a:srgbClr val="009999"/>
                </a:solidFill>
                <a:latin typeface="Comic Sans MS" pitchFamily="66" charset="0"/>
              </a:rPr>
              <a:t>Foyer </a:t>
            </a:r>
            <a:r>
              <a:rPr lang="fr-FR" sz="2400" b="1" u="sng" dirty="0" err="1" smtClean="0">
                <a:solidFill>
                  <a:srgbClr val="009999"/>
                </a:solidFill>
                <a:latin typeface="Comic Sans MS" pitchFamily="66" charset="0"/>
              </a:rPr>
              <a:t>Socio-Educatif</a:t>
            </a:r>
            <a:r>
              <a:rPr lang="fr-FR" sz="2400" b="1" u="sng" dirty="0" smtClean="0">
                <a:solidFill>
                  <a:srgbClr val="009999"/>
                </a:solidFill>
                <a:latin typeface="Comic Sans MS" pitchFamily="66" charset="0"/>
              </a:rPr>
              <a:t> (FSE)</a:t>
            </a:r>
          </a:p>
          <a:p>
            <a:r>
              <a:rPr lang="fr-FR" sz="2000" dirty="0" smtClean="0">
                <a:latin typeface="Comic Sans MS" pitchFamily="66" charset="0"/>
              </a:rPr>
              <a:t>Le FSE participe au financement des activités péri-éducatives</a:t>
            </a:r>
          </a:p>
          <a:p>
            <a:r>
              <a:rPr lang="fr-FR" sz="2000" dirty="0" smtClean="0">
                <a:latin typeface="Comic Sans MS" pitchFamily="66" charset="0"/>
              </a:rPr>
              <a:t>Le FSE ne peut soutenir les projets de l’établissement sans les dons des familles</a:t>
            </a:r>
          </a:p>
          <a:p>
            <a:pPr>
              <a:buNone/>
            </a:pPr>
            <a:endParaRPr lang="fr-FR" sz="16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fr-FR" sz="2400" b="1" u="sng" dirty="0" smtClean="0">
                <a:solidFill>
                  <a:srgbClr val="009999"/>
                </a:solidFill>
                <a:latin typeface="Comic Sans MS" pitchFamily="66" charset="0"/>
              </a:rPr>
              <a:t>Association Sportive (AS)</a:t>
            </a:r>
          </a:p>
          <a:p>
            <a:r>
              <a:rPr lang="fr-FR" sz="2000" dirty="0" smtClean="0">
                <a:latin typeface="Comic Sans MS" pitchFamily="66" charset="0"/>
              </a:rPr>
              <a:t>L’Association Sportive du collège propose des activités le mercredi après-midi (voir affichage)</a:t>
            </a:r>
          </a:p>
          <a:p>
            <a:r>
              <a:rPr lang="fr-FR" sz="2000" u="sng" dirty="0" smtClean="0">
                <a:latin typeface="Comic Sans MS" pitchFamily="66" charset="0"/>
              </a:rPr>
              <a:t>Fête de l’AS </a:t>
            </a:r>
            <a:r>
              <a:rPr lang="fr-FR" sz="2000" dirty="0" smtClean="0">
                <a:latin typeface="Comic Sans MS" pitchFamily="66" charset="0"/>
              </a:rPr>
              <a:t>: </a:t>
            </a:r>
            <a:r>
              <a:rPr lang="fr-FR" sz="2000" dirty="0" smtClean="0">
                <a:solidFill>
                  <a:srgbClr val="FF0000"/>
                </a:solidFill>
                <a:latin typeface="Comic Sans MS" pitchFamily="66" charset="0"/>
              </a:rPr>
              <a:t>mercredi 20 Septembre</a:t>
            </a:r>
          </a:p>
          <a:p>
            <a:pPr algn="ctr">
              <a:buNone/>
            </a:pPr>
            <a:endParaRPr lang="fr-FR" sz="1600" b="1" u="sng" dirty="0">
              <a:latin typeface="Comic Sans MS" pitchFamily="66" charset="0"/>
            </a:endParaRPr>
          </a:p>
          <a:p>
            <a:pPr algn="ctr">
              <a:buNone/>
            </a:pPr>
            <a:r>
              <a:rPr lang="fr-FR" sz="2000" dirty="0" smtClean="0">
                <a:latin typeface="Comic Sans MS" pitchFamily="66" charset="0"/>
              </a:rPr>
              <a:t>L’AG du foyer et de l’AS aura lieu </a:t>
            </a:r>
            <a:r>
              <a:rPr lang="fr-FR" sz="2000" b="1" dirty="0" smtClean="0">
                <a:latin typeface="Comic Sans MS" pitchFamily="66" charset="0"/>
              </a:rPr>
              <a:t>le mardi 26 septembre</a:t>
            </a:r>
          </a:p>
          <a:p>
            <a:pPr>
              <a:buNone/>
            </a:pPr>
            <a:endParaRPr lang="fr-FR" sz="1600" b="1" u="sng" dirty="0">
              <a:latin typeface="Comic Sans MS" pitchFamily="66" charset="0"/>
            </a:endParaRPr>
          </a:p>
          <a:p>
            <a:pPr algn="ctr">
              <a:buNone/>
            </a:pPr>
            <a:r>
              <a:rPr lang="fr-FR" sz="2400" b="1" u="sng" dirty="0" smtClean="0">
                <a:solidFill>
                  <a:srgbClr val="009999"/>
                </a:solidFill>
                <a:latin typeface="Comic Sans MS" pitchFamily="66" charset="0"/>
              </a:rPr>
              <a:t>E3D</a:t>
            </a:r>
          </a:p>
          <a:p>
            <a:pPr>
              <a:buNone/>
            </a:pPr>
            <a:r>
              <a:rPr lang="fr-FR" sz="2000" dirty="0" smtClean="0">
                <a:latin typeface="Comic Sans MS" pitchFamily="66" charset="0"/>
              </a:rPr>
              <a:t>Le collège collecte tout au long de l’année les bouchons et les piles usagées.</a:t>
            </a:r>
          </a:p>
          <a:p>
            <a:pPr algn="ctr">
              <a:buNone/>
            </a:pPr>
            <a:endParaRPr lang="fr-FR" sz="1600" b="1" u="sng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1135</TotalTime>
  <Words>923</Words>
  <Application>Microsoft Office PowerPoint</Application>
  <PresentationFormat>Affichage à l'écran (4:3)</PresentationFormat>
  <Paragraphs>220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Thème Office</vt:lpstr>
      <vt:lpstr>Bienvenue au collège  Jules Ferry !</vt:lpstr>
      <vt:lpstr>Informations générales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L’année de Sixième</vt:lpstr>
      <vt:lpstr>Les enjeux de la classe de 6ème :</vt:lpstr>
      <vt:lpstr>Les adultes de l’établissement :</vt:lpstr>
      <vt:lpstr>Accompagner votre enfant:</vt:lpstr>
      <vt:lpstr>Calendrier de l’année  </vt:lpstr>
      <vt:lpstr>Diapositive 17</vt:lpstr>
      <vt:lpstr>Diapositive 18</vt:lpstr>
      <vt:lpstr>L’ENT </vt:lpstr>
      <vt:lpstr>Diapositive 20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Informations générales</dc:title>
  <dc:creator>Stéphanie</dc:creator>
  <cp:lastModifiedBy>Stéphanie</cp:lastModifiedBy>
  <cp:revision>14</cp:revision>
  <dcterms:created xsi:type="dcterms:W3CDTF">2023-09-13T15:59:18Z</dcterms:created>
  <dcterms:modified xsi:type="dcterms:W3CDTF">2023-09-14T11:03:12Z</dcterms:modified>
</cp:coreProperties>
</file>